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6"/>
  </p:notesMasterIdLst>
  <p:sldIdLst>
    <p:sldId id="275" r:id="rId2"/>
    <p:sldId id="519" r:id="rId3"/>
    <p:sldId id="549" r:id="rId4"/>
    <p:sldId id="550" r:id="rId5"/>
    <p:sldId id="551" r:id="rId6"/>
    <p:sldId id="552" r:id="rId7"/>
    <p:sldId id="554" r:id="rId8"/>
    <p:sldId id="555" r:id="rId9"/>
    <p:sldId id="556" r:id="rId10"/>
    <p:sldId id="545" r:id="rId11"/>
    <p:sldId id="557" r:id="rId12"/>
    <p:sldId id="558" r:id="rId13"/>
    <p:sldId id="559" r:id="rId14"/>
    <p:sldId id="38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ney" initials="R" lastIdx="1" clrIdx="0">
    <p:extLst>
      <p:ext uri="{19B8F6BF-5375-455C-9EA6-DF929625EA0E}">
        <p15:presenceInfo xmlns:p15="http://schemas.microsoft.com/office/powerpoint/2012/main" userId="S::CraigR2@michigan.gov::016b52be-14f3-4257-8a2f-c4fa5cc95e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5131"/>
    <a:srgbClr val="003E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1C1264-59C8-4364-B278-4BD3C754E049}" v="23" dt="2021-01-28T20:04:41.1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25" autoAdjust="0"/>
    <p:restoredTop sz="94660"/>
  </p:normalViewPr>
  <p:slideViewPr>
    <p:cSldViewPr snapToGrid="0">
      <p:cViewPr varScale="1">
        <p:scale>
          <a:sx n="101" d="100"/>
          <a:sy n="101" d="100"/>
        </p:scale>
        <p:origin x="144"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1EFB7-F980-4A66-AD37-6FDFAA5A5490}" type="datetimeFigureOut">
              <a:rPr lang="en-US" smtClean="0"/>
              <a:t>02/02/2021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CD426A-8CC7-4142-AD22-AE6658CC983A}" type="slidenum">
              <a:rPr lang="en-US" smtClean="0"/>
              <a:t>‹#›</a:t>
            </a:fld>
            <a:endParaRPr lang="en-US"/>
          </a:p>
        </p:txBody>
      </p:sp>
    </p:spTree>
    <p:extLst>
      <p:ext uri="{BB962C8B-B14F-4D97-AF65-F5344CB8AC3E}">
        <p14:creationId xmlns:p14="http://schemas.microsoft.com/office/powerpoint/2010/main" val="1748194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9A8C8C53-E4F1-428D-9683-D7C50023CFFE}"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035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Tree>
    <p:extLst>
      <p:ext uri="{BB962C8B-B14F-4D97-AF65-F5344CB8AC3E}">
        <p14:creationId xmlns:p14="http://schemas.microsoft.com/office/powerpoint/2010/main" val="2737217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Tree>
    <p:extLst>
      <p:ext uri="{BB962C8B-B14F-4D97-AF65-F5344CB8AC3E}">
        <p14:creationId xmlns:p14="http://schemas.microsoft.com/office/powerpoint/2010/main" val="1343830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Tree>
    <p:extLst>
      <p:ext uri="{BB962C8B-B14F-4D97-AF65-F5344CB8AC3E}">
        <p14:creationId xmlns:p14="http://schemas.microsoft.com/office/powerpoint/2010/main" val="242425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Tree>
    <p:extLst>
      <p:ext uri="{BB962C8B-B14F-4D97-AF65-F5344CB8AC3E}">
        <p14:creationId xmlns:p14="http://schemas.microsoft.com/office/powerpoint/2010/main" val="53816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A77137B9-B20D-4CC1-A01B-D958AEBECBBE}"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6021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Tree>
    <p:extLst>
      <p:ext uri="{BB962C8B-B14F-4D97-AF65-F5344CB8AC3E}">
        <p14:creationId xmlns:p14="http://schemas.microsoft.com/office/powerpoint/2010/main" val="563320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Tree>
    <p:extLst>
      <p:ext uri="{BB962C8B-B14F-4D97-AF65-F5344CB8AC3E}">
        <p14:creationId xmlns:p14="http://schemas.microsoft.com/office/powerpoint/2010/main" val="3101854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Tree>
    <p:extLst>
      <p:ext uri="{BB962C8B-B14F-4D97-AF65-F5344CB8AC3E}">
        <p14:creationId xmlns:p14="http://schemas.microsoft.com/office/powerpoint/2010/main" val="1150992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Tree>
    <p:extLst>
      <p:ext uri="{BB962C8B-B14F-4D97-AF65-F5344CB8AC3E}">
        <p14:creationId xmlns:p14="http://schemas.microsoft.com/office/powerpoint/2010/main" val="1479116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Tree>
    <p:extLst>
      <p:ext uri="{BB962C8B-B14F-4D97-AF65-F5344CB8AC3E}">
        <p14:creationId xmlns:p14="http://schemas.microsoft.com/office/powerpoint/2010/main" val="2587317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Tree>
    <p:extLst>
      <p:ext uri="{BB962C8B-B14F-4D97-AF65-F5344CB8AC3E}">
        <p14:creationId xmlns:p14="http://schemas.microsoft.com/office/powerpoint/2010/main" val="1389506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Tree>
    <p:extLst>
      <p:ext uri="{BB962C8B-B14F-4D97-AF65-F5344CB8AC3E}">
        <p14:creationId xmlns:p14="http://schemas.microsoft.com/office/powerpoint/2010/main" val="2685499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Tree>
    <p:extLst>
      <p:ext uri="{BB962C8B-B14F-4D97-AF65-F5344CB8AC3E}">
        <p14:creationId xmlns:p14="http://schemas.microsoft.com/office/powerpoint/2010/main" val="2465680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Option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FABC80-36F2-3E45-A220-B73EBDBD894A}"/>
              </a:ext>
            </a:extLst>
          </p:cNvPr>
          <p:cNvSpPr/>
          <p:nvPr userDrawn="1"/>
        </p:nvSpPr>
        <p:spPr>
          <a:xfrm>
            <a:off x="233917" y="6365361"/>
            <a:ext cx="11738448" cy="223454"/>
          </a:xfrm>
          <a:prstGeom prst="rect">
            <a:avLst/>
          </a:prstGeom>
          <a:solidFill>
            <a:srgbClr val="288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accent1">
                  <a:lumMod val="40000"/>
                  <a:lumOff val="60000"/>
                </a:schemeClr>
              </a:solidFill>
            </a:endParaRPr>
          </a:p>
        </p:txBody>
      </p:sp>
      <p:sp>
        <p:nvSpPr>
          <p:cNvPr id="9" name="Title 1">
            <a:extLst>
              <a:ext uri="{FF2B5EF4-FFF2-40B4-BE49-F238E27FC236}">
                <a16:creationId xmlns:a16="http://schemas.microsoft.com/office/drawing/2014/main" id="{D10681F5-8BEF-7F41-9186-68771048C4DD}"/>
              </a:ext>
            </a:extLst>
          </p:cNvPr>
          <p:cNvSpPr>
            <a:spLocks noGrp="1"/>
          </p:cNvSpPr>
          <p:nvPr>
            <p:ph type="title" hasCustomPrompt="1"/>
          </p:nvPr>
        </p:nvSpPr>
        <p:spPr>
          <a:xfrm>
            <a:off x="831850" y="646482"/>
            <a:ext cx="10515600" cy="2852737"/>
          </a:xfrm>
          <a:prstGeom prst="rect">
            <a:avLst/>
          </a:prstGeom>
        </p:spPr>
        <p:txBody>
          <a:bodyPr anchor="b">
            <a:normAutofit/>
          </a:bodyPr>
          <a:lstStyle>
            <a:lvl1pPr>
              <a:defRPr sz="4800">
                <a:solidFill>
                  <a:srgbClr val="969696"/>
                </a:solidFill>
              </a:defRPr>
            </a:lvl1pPr>
          </a:lstStyle>
          <a:p>
            <a:r>
              <a:rPr lang="en-US" dirty="0"/>
              <a:t>Master title slide 1</a:t>
            </a:r>
          </a:p>
        </p:txBody>
      </p:sp>
      <p:sp>
        <p:nvSpPr>
          <p:cNvPr id="10" name="Text Placeholder 2">
            <a:extLst>
              <a:ext uri="{FF2B5EF4-FFF2-40B4-BE49-F238E27FC236}">
                <a16:creationId xmlns:a16="http://schemas.microsoft.com/office/drawing/2014/main" id="{0A947F18-9FE4-464B-A2B4-C361AD46D086}"/>
              </a:ext>
            </a:extLst>
          </p:cNvPr>
          <p:cNvSpPr>
            <a:spLocks noGrp="1"/>
          </p:cNvSpPr>
          <p:nvPr>
            <p:ph type="body" idx="1"/>
          </p:nvPr>
        </p:nvSpPr>
        <p:spPr>
          <a:xfrm>
            <a:off x="831850" y="3526207"/>
            <a:ext cx="10515600" cy="1500187"/>
          </a:xfrm>
        </p:spPr>
        <p:txBody>
          <a:bodyPr>
            <a:normAutofit/>
          </a:bodyPr>
          <a:lstStyle>
            <a:lvl1pPr marL="0" indent="0">
              <a:buNone/>
              <a:defRPr sz="2400">
                <a:solidFill>
                  <a:srgbClr val="96969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1" name="Picture 10">
            <a:extLst>
              <a:ext uri="{FF2B5EF4-FFF2-40B4-BE49-F238E27FC236}">
                <a16:creationId xmlns:a16="http://schemas.microsoft.com/office/drawing/2014/main" id="{AB2417A4-0DC2-B94E-B658-8E1C6C8075D5}"/>
              </a:ext>
            </a:extLst>
          </p:cNvPr>
          <p:cNvPicPr>
            <a:picLocks noChangeAspect="1"/>
          </p:cNvPicPr>
          <p:nvPr userDrawn="1"/>
        </p:nvPicPr>
        <p:blipFill>
          <a:blip r:embed="rId2"/>
          <a:srcRect/>
          <a:stretch/>
        </p:blipFill>
        <p:spPr>
          <a:xfrm>
            <a:off x="6813414" y="5259817"/>
            <a:ext cx="5158951" cy="983017"/>
          </a:xfrm>
          <a:prstGeom prst="rect">
            <a:avLst/>
          </a:prstGeom>
        </p:spPr>
      </p:pic>
      <p:sp>
        <p:nvSpPr>
          <p:cNvPr id="12" name="Slide Number Placeholder 5">
            <a:extLst>
              <a:ext uri="{FF2B5EF4-FFF2-40B4-BE49-F238E27FC236}">
                <a16:creationId xmlns:a16="http://schemas.microsoft.com/office/drawing/2014/main" id="{F3D40F8F-346F-1040-A116-BBB79BC46431}"/>
              </a:ext>
            </a:extLst>
          </p:cNvPr>
          <p:cNvSpPr>
            <a:spLocks noGrp="1"/>
          </p:cNvSpPr>
          <p:nvPr>
            <p:ph type="sldNum" sz="quarter" idx="4"/>
          </p:nvPr>
        </p:nvSpPr>
        <p:spPr>
          <a:xfrm>
            <a:off x="11477003" y="6305935"/>
            <a:ext cx="495362" cy="223454"/>
          </a:xfrm>
          <a:prstGeom prst="rect">
            <a:avLst/>
          </a:prstGeom>
        </p:spPr>
        <p:txBody>
          <a:bodyPr/>
          <a:lstStyle>
            <a:lvl1pPr>
              <a:defRPr sz="1400" b="0">
                <a:solidFill>
                  <a:schemeClr val="bg1"/>
                </a:solidFill>
                <a:latin typeface="Arial" panose="020B0604020202020204" pitchFamily="34" charset="0"/>
                <a:cs typeface="Arial" panose="020B0604020202020204" pitchFamily="34" charset="0"/>
              </a:defRPr>
            </a:lvl1pPr>
          </a:lstStyle>
          <a:p>
            <a:fld id="{C5A6BFD5-3289-004A-93AD-4872DB757FB1}" type="slidenum">
              <a:rPr lang="en-US" smtClean="0"/>
              <a:pPr/>
              <a:t>‹#›</a:t>
            </a:fld>
            <a:endParaRPr lang="en-US" dirty="0"/>
          </a:p>
        </p:txBody>
      </p:sp>
    </p:spTree>
    <p:extLst>
      <p:ext uri="{BB962C8B-B14F-4D97-AF65-F5344CB8AC3E}">
        <p14:creationId xmlns:p14="http://schemas.microsoft.com/office/powerpoint/2010/main" val="30832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Layou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32BD42-4E9B-3646-8911-63E31052D772}"/>
              </a:ext>
            </a:extLst>
          </p:cNvPr>
          <p:cNvSpPr/>
          <p:nvPr userDrawn="1"/>
        </p:nvSpPr>
        <p:spPr>
          <a:xfrm>
            <a:off x="145312" y="143435"/>
            <a:ext cx="11896165" cy="1547253"/>
          </a:xfrm>
          <a:prstGeom prst="rect">
            <a:avLst/>
          </a:prstGeom>
          <a:solidFill>
            <a:srgbClr val="288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rgbClr val="F7E039"/>
              </a:solidFill>
            </a:endParaRPr>
          </a:p>
        </p:txBody>
      </p:sp>
      <p:sp>
        <p:nvSpPr>
          <p:cNvPr id="2" name="Title 1">
            <a:extLst>
              <a:ext uri="{FF2B5EF4-FFF2-40B4-BE49-F238E27FC236}">
                <a16:creationId xmlns:a16="http://schemas.microsoft.com/office/drawing/2014/main" id="{9466349C-669B-D640-9F19-85EFB06745B7}"/>
              </a:ext>
            </a:extLst>
          </p:cNvPr>
          <p:cNvSpPr>
            <a:spLocks noGrp="1"/>
          </p:cNvSpPr>
          <p:nvPr>
            <p:ph type="title"/>
          </p:nvPr>
        </p:nvSpPr>
        <p:spPr>
          <a:xfrm>
            <a:off x="838200" y="365125"/>
            <a:ext cx="10515600" cy="1325563"/>
          </a:xfrm>
          <a:prstGeom prst="rect">
            <a:avLst/>
          </a:prstGeom>
        </p:spPr>
        <p:txBody>
          <a:bodyPr>
            <a:normAutofit/>
          </a:bodyPr>
          <a:lstStyle>
            <a:lvl1pPr>
              <a:defRPr sz="36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68B81CC-7994-FD4B-8949-155332387F0D}"/>
              </a:ext>
            </a:extLst>
          </p:cNvPr>
          <p:cNvSpPr>
            <a:spLocks noGrp="1"/>
          </p:cNvSpPr>
          <p:nvPr>
            <p:ph idx="1"/>
          </p:nvPr>
        </p:nvSpPr>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400"/>
            </a:lvl4pPr>
            <a:lvl5pPr>
              <a:lnSpc>
                <a:spcPct val="100000"/>
              </a:lnSpc>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F3D40F8F-346F-1040-A116-BBB79BC46431}"/>
              </a:ext>
            </a:extLst>
          </p:cNvPr>
          <p:cNvSpPr>
            <a:spLocks noGrp="1"/>
          </p:cNvSpPr>
          <p:nvPr>
            <p:ph type="sldNum" sz="quarter" idx="4"/>
          </p:nvPr>
        </p:nvSpPr>
        <p:spPr>
          <a:xfrm>
            <a:off x="11477003" y="6305935"/>
            <a:ext cx="495362" cy="223454"/>
          </a:xfrm>
          <a:prstGeom prst="rect">
            <a:avLst/>
          </a:prstGeom>
        </p:spPr>
        <p:txBody>
          <a:bodyPr/>
          <a:lstStyle>
            <a:lvl1pPr>
              <a:defRPr sz="1400" b="0">
                <a:solidFill>
                  <a:srgbClr val="929292"/>
                </a:solidFill>
                <a:latin typeface="Aharoni" panose="02010803020104030203" pitchFamily="2" charset="-79"/>
                <a:cs typeface="Aharoni" panose="02010803020104030203" pitchFamily="2" charset="-79"/>
              </a:defRPr>
            </a:lvl1pPr>
          </a:lstStyle>
          <a:p>
            <a:fld id="{C5A6BFD5-3289-004A-93AD-4872DB757FB1}" type="slidenum">
              <a:rPr lang="en-US" smtClean="0"/>
              <a:pPr/>
              <a:t>‹#›</a:t>
            </a:fld>
            <a:endParaRPr lang="en-US" dirty="0"/>
          </a:p>
        </p:txBody>
      </p:sp>
    </p:spTree>
    <p:extLst>
      <p:ext uri="{BB962C8B-B14F-4D97-AF65-F5344CB8AC3E}">
        <p14:creationId xmlns:p14="http://schemas.microsoft.com/office/powerpoint/2010/main" val="3534553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Layou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F16F42-3714-8849-802F-AF0E696F5A89}"/>
              </a:ext>
            </a:extLst>
          </p:cNvPr>
          <p:cNvSpPr/>
          <p:nvPr userDrawn="1"/>
        </p:nvSpPr>
        <p:spPr>
          <a:xfrm>
            <a:off x="152400" y="136347"/>
            <a:ext cx="11896165" cy="1554341"/>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ln>
                <a:noFill/>
              </a:ln>
              <a:solidFill>
                <a:srgbClr val="929292"/>
              </a:solidFill>
            </a:endParaRPr>
          </a:p>
        </p:txBody>
      </p:sp>
      <p:sp>
        <p:nvSpPr>
          <p:cNvPr id="2" name="Title 1">
            <a:extLst>
              <a:ext uri="{FF2B5EF4-FFF2-40B4-BE49-F238E27FC236}">
                <a16:creationId xmlns:a16="http://schemas.microsoft.com/office/drawing/2014/main" id="{9466349C-669B-D640-9F19-85EFB06745B7}"/>
              </a:ext>
            </a:extLst>
          </p:cNvPr>
          <p:cNvSpPr>
            <a:spLocks noGrp="1"/>
          </p:cNvSpPr>
          <p:nvPr>
            <p:ph type="title"/>
          </p:nvPr>
        </p:nvSpPr>
        <p:spPr>
          <a:xfrm>
            <a:off x="838200" y="365125"/>
            <a:ext cx="10515600" cy="1325563"/>
          </a:xfrm>
          <a:prstGeom prst="rect">
            <a:avLst/>
          </a:prstGeom>
        </p:spPr>
        <p:txBody>
          <a:bodyPr>
            <a:normAutofit/>
          </a:bodyPr>
          <a:lstStyle>
            <a:lvl1pPr>
              <a:defRPr sz="36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68B81CC-7994-FD4B-8949-155332387F0D}"/>
              </a:ext>
            </a:extLst>
          </p:cNvPr>
          <p:cNvSpPr>
            <a:spLocks noGrp="1"/>
          </p:cNvSpPr>
          <p:nvPr>
            <p:ph idx="1"/>
          </p:nvPr>
        </p:nvSpPr>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400"/>
            </a:lvl4pPr>
            <a:lvl5pPr>
              <a:lnSpc>
                <a:spcPct val="100000"/>
              </a:lnSpc>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F3D40F8F-346F-1040-A116-BBB79BC46431}"/>
              </a:ext>
            </a:extLst>
          </p:cNvPr>
          <p:cNvSpPr>
            <a:spLocks noGrp="1"/>
          </p:cNvSpPr>
          <p:nvPr>
            <p:ph type="sldNum" sz="quarter" idx="4"/>
          </p:nvPr>
        </p:nvSpPr>
        <p:spPr>
          <a:xfrm>
            <a:off x="11477003" y="6305935"/>
            <a:ext cx="495362" cy="223454"/>
          </a:xfrm>
          <a:prstGeom prst="rect">
            <a:avLst/>
          </a:prstGeom>
        </p:spPr>
        <p:txBody>
          <a:bodyPr/>
          <a:lstStyle>
            <a:lvl1pPr>
              <a:defRPr sz="1400" b="0">
                <a:solidFill>
                  <a:schemeClr val="bg1"/>
                </a:solidFill>
                <a:latin typeface="Aharoni" panose="02010803020104030203" pitchFamily="2" charset="-79"/>
                <a:cs typeface="Aharoni" panose="02010803020104030203" pitchFamily="2" charset="-79"/>
              </a:defRPr>
            </a:lvl1pPr>
          </a:lstStyle>
          <a:p>
            <a:fld id="{C5A6BFD5-3289-004A-93AD-4872DB757FB1}" type="slidenum">
              <a:rPr lang="en-US" smtClean="0"/>
              <a:pPr/>
              <a:t>‹#›</a:t>
            </a:fld>
            <a:endParaRPr lang="en-US" dirty="0"/>
          </a:p>
        </p:txBody>
      </p:sp>
    </p:spTree>
    <p:extLst>
      <p:ext uri="{BB962C8B-B14F-4D97-AF65-F5344CB8AC3E}">
        <p14:creationId xmlns:p14="http://schemas.microsoft.com/office/powerpoint/2010/main" val="598871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6349C-669B-D640-9F19-85EFB06745B7}"/>
              </a:ext>
            </a:extLst>
          </p:cNvPr>
          <p:cNvSpPr>
            <a:spLocks noGrp="1"/>
          </p:cNvSpPr>
          <p:nvPr>
            <p:ph type="title"/>
          </p:nvPr>
        </p:nvSpPr>
        <p:spPr>
          <a:xfrm>
            <a:off x="838200" y="365125"/>
            <a:ext cx="10515600" cy="1325563"/>
          </a:xfrm>
          <a:prstGeom prst="rect">
            <a:avLst/>
          </a:prstGeom>
        </p:spPr>
        <p:txBody>
          <a:bodyPr>
            <a:normAutofit/>
          </a:bodyPr>
          <a:lstStyle>
            <a:lvl1pPr>
              <a:defRPr sz="3600"/>
            </a:lvl1pPr>
          </a:lstStyle>
          <a:p>
            <a:r>
              <a:rPr lang="en-US" dirty="0"/>
              <a:t>Click to edit Master title style</a:t>
            </a:r>
          </a:p>
        </p:txBody>
      </p:sp>
      <p:sp>
        <p:nvSpPr>
          <p:cNvPr id="11" name="Content Placeholder 2">
            <a:extLst>
              <a:ext uri="{FF2B5EF4-FFF2-40B4-BE49-F238E27FC236}">
                <a16:creationId xmlns:a16="http://schemas.microsoft.com/office/drawing/2014/main" id="{925651E3-D91D-124A-953E-A0E1FBA73F58}"/>
              </a:ext>
            </a:extLst>
          </p:cNvPr>
          <p:cNvSpPr>
            <a:spLocks noGrp="1"/>
          </p:cNvSpPr>
          <p:nvPr>
            <p:ph sz="half" idx="1"/>
          </p:nvPr>
        </p:nvSpPr>
        <p:spPr>
          <a:xfrm>
            <a:off x="838200" y="1825625"/>
            <a:ext cx="5181600"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F3D40F8F-346F-1040-A116-BBB79BC46431}"/>
              </a:ext>
            </a:extLst>
          </p:cNvPr>
          <p:cNvSpPr>
            <a:spLocks noGrp="1"/>
          </p:cNvSpPr>
          <p:nvPr>
            <p:ph type="sldNum" sz="quarter" idx="4"/>
          </p:nvPr>
        </p:nvSpPr>
        <p:spPr>
          <a:xfrm>
            <a:off x="11477003" y="6305935"/>
            <a:ext cx="495362" cy="223454"/>
          </a:xfrm>
          <a:prstGeom prst="rect">
            <a:avLst/>
          </a:prstGeom>
        </p:spPr>
        <p:txBody>
          <a:bodyPr/>
          <a:lstStyle>
            <a:lvl1pPr>
              <a:defRPr sz="1400" b="0">
                <a:solidFill>
                  <a:srgbClr val="929292"/>
                </a:solidFill>
                <a:latin typeface="Aharoni" panose="02010803020104030203" pitchFamily="2" charset="-79"/>
                <a:cs typeface="Aharoni" panose="02010803020104030203" pitchFamily="2" charset="-79"/>
              </a:defRPr>
            </a:lvl1pPr>
          </a:lstStyle>
          <a:p>
            <a:fld id="{C5A6BFD5-3289-004A-93AD-4872DB757FB1}" type="slidenum">
              <a:rPr lang="en-US" smtClean="0"/>
              <a:pPr/>
              <a:t>‹#›</a:t>
            </a:fld>
            <a:endParaRPr lang="en-US" dirty="0"/>
          </a:p>
        </p:txBody>
      </p:sp>
    </p:spTree>
    <p:extLst>
      <p:ext uri="{BB962C8B-B14F-4D97-AF65-F5344CB8AC3E}">
        <p14:creationId xmlns:p14="http://schemas.microsoft.com/office/powerpoint/2010/main" val="1646532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Layou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66B4-FE0D-3347-8B08-BB2A5D78642C}"/>
              </a:ext>
            </a:extLst>
          </p:cNvPr>
          <p:cNvSpPr>
            <a:spLocks noGrp="1"/>
          </p:cNvSpPr>
          <p:nvPr>
            <p:ph type="title"/>
          </p:nvPr>
        </p:nvSpPr>
        <p:spPr>
          <a:xfrm>
            <a:off x="838200" y="365125"/>
            <a:ext cx="10515600" cy="1325563"/>
          </a:xfrm>
          <a:prstGeom prst="rect">
            <a:avLst/>
          </a:prstGeom>
        </p:spPr>
        <p:txBody>
          <a:bodyP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925651E3-D91D-124A-953E-A0E1FBA73F58}"/>
              </a:ext>
            </a:extLst>
          </p:cNvPr>
          <p:cNvSpPr>
            <a:spLocks noGrp="1"/>
          </p:cNvSpPr>
          <p:nvPr>
            <p:ph sz="half" idx="1"/>
          </p:nvPr>
        </p:nvSpPr>
        <p:spPr>
          <a:xfrm>
            <a:off x="838200" y="1825625"/>
            <a:ext cx="5181600" cy="4351338"/>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400"/>
            </a:lvl4pPr>
            <a:lvl5pPr>
              <a:lnSpc>
                <a:spcPct val="100000"/>
              </a:lnSpc>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49446B5-5D04-144C-BBC4-8D3150E69581}"/>
              </a:ext>
            </a:extLst>
          </p:cNvPr>
          <p:cNvSpPr>
            <a:spLocks noGrp="1"/>
          </p:cNvSpPr>
          <p:nvPr>
            <p:ph sz="half" idx="2"/>
          </p:nvPr>
        </p:nvSpPr>
        <p:spPr>
          <a:xfrm>
            <a:off x="6172200" y="1825625"/>
            <a:ext cx="5181600" cy="4351338"/>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400"/>
            </a:lvl4pPr>
            <a:lvl5pPr>
              <a:lnSpc>
                <a:spcPct val="100000"/>
              </a:lnSpc>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F3D40F8F-346F-1040-A116-BBB79BC46431}"/>
              </a:ext>
            </a:extLst>
          </p:cNvPr>
          <p:cNvSpPr>
            <a:spLocks noGrp="1"/>
          </p:cNvSpPr>
          <p:nvPr>
            <p:ph type="sldNum" sz="quarter" idx="4"/>
          </p:nvPr>
        </p:nvSpPr>
        <p:spPr>
          <a:xfrm>
            <a:off x="11477003" y="6305935"/>
            <a:ext cx="495362" cy="223454"/>
          </a:xfrm>
          <a:prstGeom prst="rect">
            <a:avLst/>
          </a:prstGeom>
        </p:spPr>
        <p:txBody>
          <a:bodyPr/>
          <a:lstStyle>
            <a:lvl1pPr>
              <a:defRPr sz="1400" b="0">
                <a:solidFill>
                  <a:schemeClr val="bg1"/>
                </a:solidFill>
                <a:latin typeface="Aharoni" panose="02010803020104030203" pitchFamily="2" charset="-79"/>
                <a:cs typeface="Aharoni" panose="02010803020104030203" pitchFamily="2" charset="-79"/>
              </a:defRPr>
            </a:lvl1pPr>
          </a:lstStyle>
          <a:p>
            <a:fld id="{C5A6BFD5-3289-004A-93AD-4872DB757FB1}" type="slidenum">
              <a:rPr lang="en-US" smtClean="0"/>
              <a:pPr/>
              <a:t>‹#›</a:t>
            </a:fld>
            <a:endParaRPr lang="en-US" dirty="0"/>
          </a:p>
        </p:txBody>
      </p:sp>
    </p:spTree>
    <p:extLst>
      <p:ext uri="{BB962C8B-B14F-4D97-AF65-F5344CB8AC3E}">
        <p14:creationId xmlns:p14="http://schemas.microsoft.com/office/powerpoint/2010/main" val="4200410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Layou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3C93F-8990-834B-BD72-CBF6A33C8D99}"/>
              </a:ext>
            </a:extLst>
          </p:cNvPr>
          <p:cNvSpPr>
            <a:spLocks noGrp="1"/>
          </p:cNvSpPr>
          <p:nvPr>
            <p:ph type="title"/>
          </p:nvPr>
        </p:nvSpPr>
        <p:spPr>
          <a:xfrm>
            <a:off x="839788" y="457200"/>
            <a:ext cx="3932237" cy="1600200"/>
          </a:xfrm>
          <a:prstGeom prst="rect">
            <a:avLst/>
          </a:prstGeom>
        </p:spPr>
        <p:txBody>
          <a:bodyPr anchor="b">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A00EF44B-1A8E-3445-9CC4-D819980C5525}"/>
              </a:ext>
            </a:extLst>
          </p:cNvPr>
          <p:cNvSpPr>
            <a:spLocks noGrp="1"/>
          </p:cNvSpPr>
          <p:nvPr>
            <p:ph idx="1"/>
          </p:nvPr>
        </p:nvSpPr>
        <p:spPr>
          <a:xfrm>
            <a:off x="5183188" y="987425"/>
            <a:ext cx="6172200" cy="4873625"/>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400"/>
            </a:lvl4pPr>
            <a:lvl5pPr>
              <a:lnSpc>
                <a:spcPct val="100000"/>
              </a:lnSpc>
              <a:defRPr sz="12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3BCA842-C69E-4D41-A08E-816455297B35}"/>
              </a:ext>
            </a:extLst>
          </p:cNvPr>
          <p:cNvSpPr>
            <a:spLocks noGrp="1"/>
          </p:cNvSpPr>
          <p:nvPr>
            <p:ph type="body" sz="half" idx="2"/>
          </p:nvPr>
        </p:nvSpPr>
        <p:spPr>
          <a:xfrm>
            <a:off x="839788" y="2057400"/>
            <a:ext cx="3932237" cy="3811588"/>
          </a:xfrm>
        </p:spPr>
        <p:txBody>
          <a:bodyPr>
            <a:normAutofit/>
          </a:bodyPr>
          <a:lstStyle>
            <a:lvl1pPr marL="0" indent="0">
              <a:lnSpc>
                <a:spcPct val="100000"/>
              </a:lnSpc>
              <a:buNone/>
              <a:defRPr sz="20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Slide Number Placeholder 5">
            <a:extLst>
              <a:ext uri="{FF2B5EF4-FFF2-40B4-BE49-F238E27FC236}">
                <a16:creationId xmlns:a16="http://schemas.microsoft.com/office/drawing/2014/main" id="{F3D40F8F-346F-1040-A116-BBB79BC46431}"/>
              </a:ext>
            </a:extLst>
          </p:cNvPr>
          <p:cNvSpPr>
            <a:spLocks noGrp="1"/>
          </p:cNvSpPr>
          <p:nvPr>
            <p:ph type="sldNum" sz="quarter" idx="4"/>
          </p:nvPr>
        </p:nvSpPr>
        <p:spPr>
          <a:xfrm>
            <a:off x="11477003" y="6305935"/>
            <a:ext cx="495362" cy="223454"/>
          </a:xfrm>
          <a:prstGeom prst="rect">
            <a:avLst/>
          </a:prstGeom>
        </p:spPr>
        <p:txBody>
          <a:bodyPr/>
          <a:lstStyle>
            <a:lvl1pPr>
              <a:defRPr sz="1400" b="0">
                <a:solidFill>
                  <a:schemeClr val="bg1"/>
                </a:solidFill>
                <a:latin typeface="Aharoni" panose="02010803020104030203" pitchFamily="2" charset="-79"/>
                <a:cs typeface="Aharoni" panose="02010803020104030203" pitchFamily="2" charset="-79"/>
              </a:defRPr>
            </a:lvl1pPr>
          </a:lstStyle>
          <a:p>
            <a:fld id="{C5A6BFD5-3289-004A-93AD-4872DB757FB1}" type="slidenum">
              <a:rPr lang="en-US" smtClean="0"/>
              <a:pPr/>
              <a:t>‹#›</a:t>
            </a:fld>
            <a:endParaRPr lang="en-US" dirty="0"/>
          </a:p>
        </p:txBody>
      </p:sp>
    </p:spTree>
    <p:extLst>
      <p:ext uri="{BB962C8B-B14F-4D97-AF65-F5344CB8AC3E}">
        <p14:creationId xmlns:p14="http://schemas.microsoft.com/office/powerpoint/2010/main" val="16222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Layou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04FE-BCFC-9A43-B89A-BF7C42DC7441}"/>
              </a:ext>
            </a:extLst>
          </p:cNvPr>
          <p:cNvSpPr>
            <a:spLocks noGrp="1"/>
          </p:cNvSpPr>
          <p:nvPr>
            <p:ph type="title"/>
          </p:nvPr>
        </p:nvSpPr>
        <p:spPr>
          <a:xfrm>
            <a:off x="839788" y="457200"/>
            <a:ext cx="3932237" cy="1600200"/>
          </a:xfrm>
          <a:prstGeom prst="rect">
            <a:avLst/>
          </a:prstGeom>
        </p:spPr>
        <p:txBody>
          <a:bodyPr anchor="b">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E96D12AD-84AA-E643-B3A5-27F5E98254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9B5CD5B-551D-DA42-90B4-AA704146303B}"/>
              </a:ext>
            </a:extLst>
          </p:cNvPr>
          <p:cNvSpPr>
            <a:spLocks noGrp="1"/>
          </p:cNvSpPr>
          <p:nvPr>
            <p:ph type="body" sz="half" idx="2"/>
          </p:nvPr>
        </p:nvSpPr>
        <p:spPr>
          <a:xfrm>
            <a:off x="839788" y="2057400"/>
            <a:ext cx="3932237" cy="3811588"/>
          </a:xfrm>
        </p:spPr>
        <p:txBody>
          <a:bodyPr>
            <a:normAutofit/>
          </a:bodyPr>
          <a:lstStyle>
            <a:lvl1pPr marL="0" indent="0">
              <a:lnSpc>
                <a:spcPct val="100000"/>
              </a:lnSpc>
              <a:buNone/>
              <a:defRPr sz="20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Slide Number Placeholder 5">
            <a:extLst>
              <a:ext uri="{FF2B5EF4-FFF2-40B4-BE49-F238E27FC236}">
                <a16:creationId xmlns:a16="http://schemas.microsoft.com/office/drawing/2014/main" id="{F3D40F8F-346F-1040-A116-BBB79BC46431}"/>
              </a:ext>
            </a:extLst>
          </p:cNvPr>
          <p:cNvSpPr>
            <a:spLocks noGrp="1"/>
          </p:cNvSpPr>
          <p:nvPr>
            <p:ph type="sldNum" sz="quarter" idx="4"/>
          </p:nvPr>
        </p:nvSpPr>
        <p:spPr>
          <a:xfrm>
            <a:off x="11477003" y="6305935"/>
            <a:ext cx="495362" cy="223454"/>
          </a:xfrm>
          <a:prstGeom prst="rect">
            <a:avLst/>
          </a:prstGeom>
        </p:spPr>
        <p:txBody>
          <a:bodyPr/>
          <a:lstStyle>
            <a:lvl1pPr>
              <a:defRPr sz="1400" b="0">
                <a:solidFill>
                  <a:schemeClr val="bg1"/>
                </a:solidFill>
                <a:latin typeface="Aharoni" panose="02010803020104030203" pitchFamily="2" charset="-79"/>
                <a:cs typeface="Aharoni" panose="02010803020104030203" pitchFamily="2" charset="-79"/>
              </a:defRPr>
            </a:lvl1pPr>
          </a:lstStyle>
          <a:p>
            <a:fld id="{C5A6BFD5-3289-004A-93AD-4872DB757FB1}" type="slidenum">
              <a:rPr lang="en-US" smtClean="0"/>
              <a:pPr/>
              <a:t>‹#›</a:t>
            </a:fld>
            <a:endParaRPr lang="en-US" dirty="0"/>
          </a:p>
        </p:txBody>
      </p:sp>
    </p:spTree>
    <p:extLst>
      <p:ext uri="{BB962C8B-B14F-4D97-AF65-F5344CB8AC3E}">
        <p14:creationId xmlns:p14="http://schemas.microsoft.com/office/powerpoint/2010/main" val="1031397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E5CE695E-3867-8540-A3E6-9846783C19CF}"/>
              </a:ext>
            </a:extLst>
          </p:cNvPr>
          <p:cNvSpPr>
            <a:spLocks noGrp="1"/>
          </p:cNvSpPr>
          <p:nvPr>
            <p:ph type="pic" idx="1"/>
          </p:nvPr>
        </p:nvSpPr>
        <p:spPr>
          <a:xfrm>
            <a:off x="843516" y="538715"/>
            <a:ext cx="10554586" cy="55005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Slide Number Placeholder 5">
            <a:extLst>
              <a:ext uri="{FF2B5EF4-FFF2-40B4-BE49-F238E27FC236}">
                <a16:creationId xmlns:a16="http://schemas.microsoft.com/office/drawing/2014/main" id="{F3D40F8F-346F-1040-A116-BBB79BC46431}"/>
              </a:ext>
            </a:extLst>
          </p:cNvPr>
          <p:cNvSpPr>
            <a:spLocks noGrp="1"/>
          </p:cNvSpPr>
          <p:nvPr>
            <p:ph type="sldNum" sz="quarter" idx="4"/>
          </p:nvPr>
        </p:nvSpPr>
        <p:spPr>
          <a:xfrm>
            <a:off x="11477003" y="6305935"/>
            <a:ext cx="495362" cy="223454"/>
          </a:xfrm>
          <a:prstGeom prst="rect">
            <a:avLst/>
          </a:prstGeom>
        </p:spPr>
        <p:txBody>
          <a:bodyPr/>
          <a:lstStyle>
            <a:lvl1pPr>
              <a:defRPr sz="1400" b="0">
                <a:solidFill>
                  <a:schemeClr val="bg1"/>
                </a:solidFill>
                <a:latin typeface="Aharoni" panose="02010803020104030203" pitchFamily="2" charset="-79"/>
                <a:cs typeface="Aharoni" panose="02010803020104030203" pitchFamily="2" charset="-79"/>
              </a:defRPr>
            </a:lvl1pPr>
          </a:lstStyle>
          <a:p>
            <a:fld id="{C5A6BFD5-3289-004A-93AD-4872DB757FB1}" type="slidenum">
              <a:rPr lang="en-US" smtClean="0"/>
              <a:pPr/>
              <a:t>‹#›</a:t>
            </a:fld>
            <a:endParaRPr lang="en-US" dirty="0"/>
          </a:p>
        </p:txBody>
      </p:sp>
    </p:spTree>
    <p:extLst>
      <p:ext uri="{BB962C8B-B14F-4D97-AF65-F5344CB8AC3E}">
        <p14:creationId xmlns:p14="http://schemas.microsoft.com/office/powerpoint/2010/main" val="342974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Titl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32BD42-4E9B-3646-8911-63E31052D772}"/>
              </a:ext>
            </a:extLst>
          </p:cNvPr>
          <p:cNvSpPr/>
          <p:nvPr userDrawn="1"/>
        </p:nvSpPr>
        <p:spPr>
          <a:xfrm>
            <a:off x="145312" y="143435"/>
            <a:ext cx="1222015" cy="6578040"/>
          </a:xfrm>
          <a:prstGeom prst="rect">
            <a:avLst/>
          </a:prstGeom>
          <a:solidFill>
            <a:srgbClr val="288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rgbClr val="F7E039"/>
              </a:solidFill>
            </a:endParaRPr>
          </a:p>
        </p:txBody>
      </p:sp>
      <p:pic>
        <p:nvPicPr>
          <p:cNvPr id="2" name="Picture 1"/>
          <p:cNvPicPr>
            <a:picLocks noChangeAspect="1"/>
          </p:cNvPicPr>
          <p:nvPr userDrawn="1"/>
        </p:nvPicPr>
        <p:blipFill>
          <a:blip r:embed="rId2"/>
          <a:srcRect/>
          <a:stretch/>
        </p:blipFill>
        <p:spPr>
          <a:xfrm>
            <a:off x="298425" y="6167481"/>
            <a:ext cx="915787" cy="361908"/>
          </a:xfrm>
          <a:prstGeom prst="rect">
            <a:avLst/>
          </a:prstGeom>
        </p:spPr>
      </p:pic>
      <p:sp>
        <p:nvSpPr>
          <p:cNvPr id="9" name="Title 1">
            <a:extLst>
              <a:ext uri="{FF2B5EF4-FFF2-40B4-BE49-F238E27FC236}">
                <a16:creationId xmlns:a16="http://schemas.microsoft.com/office/drawing/2014/main" id="{9466349C-669B-D640-9F19-85EFB06745B7}"/>
              </a:ext>
            </a:extLst>
          </p:cNvPr>
          <p:cNvSpPr>
            <a:spLocks noGrp="1"/>
          </p:cNvSpPr>
          <p:nvPr>
            <p:ph type="title"/>
          </p:nvPr>
        </p:nvSpPr>
        <p:spPr>
          <a:xfrm>
            <a:off x="1529698" y="365125"/>
            <a:ext cx="9824102" cy="1325563"/>
          </a:xfrm>
          <a:prstGeom prst="rect">
            <a:avLst/>
          </a:prstGeom>
        </p:spPr>
        <p:txBody>
          <a:bodyPr>
            <a:normAutofit/>
          </a:bodyPr>
          <a:lstStyle>
            <a:lvl1pPr>
              <a:defRPr sz="3600"/>
            </a:lvl1pPr>
          </a:lstStyle>
          <a:p>
            <a:r>
              <a:rPr lang="en-US" dirty="0"/>
              <a:t>Click to edit Master title style</a:t>
            </a:r>
          </a:p>
        </p:txBody>
      </p:sp>
      <p:sp>
        <p:nvSpPr>
          <p:cNvPr id="11" name="Content Placeholder 2">
            <a:extLst>
              <a:ext uri="{FF2B5EF4-FFF2-40B4-BE49-F238E27FC236}">
                <a16:creationId xmlns:a16="http://schemas.microsoft.com/office/drawing/2014/main" id="{F68B81CC-7994-FD4B-8949-155332387F0D}"/>
              </a:ext>
            </a:extLst>
          </p:cNvPr>
          <p:cNvSpPr>
            <a:spLocks noGrp="1"/>
          </p:cNvSpPr>
          <p:nvPr>
            <p:ph idx="1"/>
          </p:nvPr>
        </p:nvSpPr>
        <p:spPr>
          <a:xfrm>
            <a:off x="1529698" y="1825625"/>
            <a:ext cx="9824101" cy="4351338"/>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400"/>
            </a:lvl4pPr>
            <a:lvl5pPr>
              <a:lnSpc>
                <a:spcPct val="100000"/>
              </a:lnSpc>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3D40F8F-346F-1040-A116-BBB79BC46431}"/>
              </a:ext>
            </a:extLst>
          </p:cNvPr>
          <p:cNvSpPr>
            <a:spLocks noGrp="1"/>
          </p:cNvSpPr>
          <p:nvPr>
            <p:ph type="sldNum" sz="quarter" idx="4"/>
          </p:nvPr>
        </p:nvSpPr>
        <p:spPr>
          <a:xfrm>
            <a:off x="11477003" y="6305935"/>
            <a:ext cx="495362" cy="223454"/>
          </a:xfrm>
          <a:prstGeom prst="rect">
            <a:avLst/>
          </a:prstGeom>
        </p:spPr>
        <p:txBody>
          <a:bodyPr/>
          <a:lstStyle>
            <a:lvl1pPr>
              <a:defRPr sz="1400" b="0">
                <a:solidFill>
                  <a:srgbClr val="929292"/>
                </a:solidFill>
                <a:latin typeface="Aharoni" panose="02010803020104030203" pitchFamily="2" charset="-79"/>
                <a:cs typeface="Aharoni" panose="02010803020104030203" pitchFamily="2" charset="-79"/>
              </a:defRPr>
            </a:lvl1pPr>
          </a:lstStyle>
          <a:p>
            <a:fld id="{C5A6BFD5-3289-004A-93AD-4872DB757FB1}" type="slidenum">
              <a:rPr lang="en-US" smtClean="0"/>
              <a:pPr/>
              <a:t>‹#›</a:t>
            </a:fld>
            <a:endParaRPr lang="en-US" dirty="0"/>
          </a:p>
        </p:txBody>
      </p:sp>
    </p:spTree>
    <p:extLst>
      <p:ext uri="{BB962C8B-B14F-4D97-AF65-F5344CB8AC3E}">
        <p14:creationId xmlns:p14="http://schemas.microsoft.com/office/powerpoint/2010/main" val="3008325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Section Titl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F16F42-3714-8849-802F-AF0E696F5A89}"/>
              </a:ext>
            </a:extLst>
          </p:cNvPr>
          <p:cNvSpPr/>
          <p:nvPr userDrawn="1"/>
        </p:nvSpPr>
        <p:spPr>
          <a:xfrm>
            <a:off x="152400" y="136347"/>
            <a:ext cx="1214927" cy="657804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ln>
                <a:noFill/>
              </a:ln>
              <a:solidFill>
                <a:srgbClr val="929292"/>
              </a:solidFill>
            </a:endParaRPr>
          </a:p>
        </p:txBody>
      </p:sp>
      <p:sp>
        <p:nvSpPr>
          <p:cNvPr id="6" name="Title 1">
            <a:extLst>
              <a:ext uri="{FF2B5EF4-FFF2-40B4-BE49-F238E27FC236}">
                <a16:creationId xmlns:a16="http://schemas.microsoft.com/office/drawing/2014/main" id="{9466349C-669B-D640-9F19-85EFB06745B7}"/>
              </a:ext>
            </a:extLst>
          </p:cNvPr>
          <p:cNvSpPr>
            <a:spLocks noGrp="1"/>
          </p:cNvSpPr>
          <p:nvPr>
            <p:ph type="title"/>
          </p:nvPr>
        </p:nvSpPr>
        <p:spPr>
          <a:xfrm>
            <a:off x="1529698" y="365125"/>
            <a:ext cx="9824102" cy="1325563"/>
          </a:xfrm>
          <a:prstGeom prst="rect">
            <a:avLst/>
          </a:prstGeom>
        </p:spPr>
        <p:txBody>
          <a:bodyPr>
            <a:normAutofit/>
          </a:bodyPr>
          <a:lstStyle>
            <a:lvl1pPr>
              <a:defRPr sz="3600"/>
            </a:lvl1pPr>
          </a:lstStyle>
          <a:p>
            <a:r>
              <a:rPr lang="en-US" dirty="0"/>
              <a:t>Click to edit Master title style</a:t>
            </a:r>
          </a:p>
        </p:txBody>
      </p:sp>
      <p:sp>
        <p:nvSpPr>
          <p:cNvPr id="7" name="Content Placeholder 2">
            <a:extLst>
              <a:ext uri="{FF2B5EF4-FFF2-40B4-BE49-F238E27FC236}">
                <a16:creationId xmlns:a16="http://schemas.microsoft.com/office/drawing/2014/main" id="{F68B81CC-7994-FD4B-8949-155332387F0D}"/>
              </a:ext>
            </a:extLst>
          </p:cNvPr>
          <p:cNvSpPr>
            <a:spLocks noGrp="1"/>
          </p:cNvSpPr>
          <p:nvPr>
            <p:ph idx="1"/>
          </p:nvPr>
        </p:nvSpPr>
        <p:spPr>
          <a:xfrm>
            <a:off x="1529698" y="1825625"/>
            <a:ext cx="9824101" cy="4351338"/>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400"/>
            </a:lvl4pPr>
            <a:lvl5pPr>
              <a:lnSpc>
                <a:spcPct val="100000"/>
              </a:lnSpc>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F3D40F8F-346F-1040-A116-BBB79BC46431}"/>
              </a:ext>
            </a:extLst>
          </p:cNvPr>
          <p:cNvSpPr>
            <a:spLocks noGrp="1"/>
          </p:cNvSpPr>
          <p:nvPr>
            <p:ph type="sldNum" sz="quarter" idx="4"/>
          </p:nvPr>
        </p:nvSpPr>
        <p:spPr>
          <a:xfrm>
            <a:off x="11477003" y="6305935"/>
            <a:ext cx="495362" cy="223454"/>
          </a:xfrm>
          <a:prstGeom prst="rect">
            <a:avLst/>
          </a:prstGeom>
        </p:spPr>
        <p:txBody>
          <a:bodyPr/>
          <a:lstStyle>
            <a:lvl1pPr>
              <a:defRPr sz="1400" b="0">
                <a:solidFill>
                  <a:srgbClr val="929292"/>
                </a:solidFill>
                <a:latin typeface="Aharoni" panose="02010803020104030203" pitchFamily="2" charset="-79"/>
                <a:cs typeface="Aharoni" panose="02010803020104030203" pitchFamily="2" charset="-79"/>
              </a:defRPr>
            </a:lvl1pPr>
          </a:lstStyle>
          <a:p>
            <a:fld id="{C5A6BFD5-3289-004A-93AD-4872DB757FB1}" type="slidenum">
              <a:rPr lang="en-US" smtClean="0"/>
              <a:pPr/>
              <a:t>‹#›</a:t>
            </a:fld>
            <a:endParaRPr lang="en-US" dirty="0"/>
          </a:p>
        </p:txBody>
      </p:sp>
      <p:pic>
        <p:nvPicPr>
          <p:cNvPr id="11" name="Picture 10">
            <a:extLst>
              <a:ext uri="{FF2B5EF4-FFF2-40B4-BE49-F238E27FC236}">
                <a16:creationId xmlns:a16="http://schemas.microsoft.com/office/drawing/2014/main" id="{9502AAA9-7D84-1B49-9F0D-84820E3C5379}"/>
              </a:ext>
            </a:extLst>
          </p:cNvPr>
          <p:cNvPicPr>
            <a:picLocks noChangeAspect="1"/>
          </p:cNvPicPr>
          <p:nvPr userDrawn="1"/>
        </p:nvPicPr>
        <p:blipFill>
          <a:blip r:embed="rId2"/>
          <a:srcRect/>
          <a:stretch/>
        </p:blipFill>
        <p:spPr>
          <a:xfrm>
            <a:off x="298425" y="6167481"/>
            <a:ext cx="915787" cy="361908"/>
          </a:xfrm>
          <a:prstGeom prst="rect">
            <a:avLst/>
          </a:prstGeom>
        </p:spPr>
      </p:pic>
    </p:spTree>
    <p:extLst>
      <p:ext uri="{BB962C8B-B14F-4D97-AF65-F5344CB8AC3E}">
        <p14:creationId xmlns:p14="http://schemas.microsoft.com/office/powerpoint/2010/main" val="2248416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Content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B570E5-B6E5-40DB-A620-D7FA47AB6995}"/>
              </a:ext>
            </a:extLst>
          </p:cNvPr>
          <p:cNvSpPr>
            <a:spLocks noGrp="1"/>
          </p:cNvSpPr>
          <p:nvPr>
            <p:ph type="dt" sz="half" idx="10"/>
          </p:nvPr>
        </p:nvSpPr>
        <p:spPr/>
        <p:txBody>
          <a:bodyPr/>
          <a:lstStyle/>
          <a:p>
            <a:fld id="{88CA81A0-AEF0-4ADF-9673-BA46BAFA0A30}" type="datetimeFigureOut">
              <a:rPr lang="en-US" smtClean="0"/>
              <a:t>02/02/2021</a:t>
            </a:fld>
            <a:endParaRPr lang="en-US" dirty="0"/>
          </a:p>
        </p:txBody>
      </p:sp>
      <p:sp>
        <p:nvSpPr>
          <p:cNvPr id="6" name="Rectangle 5">
            <a:extLst>
              <a:ext uri="{FF2B5EF4-FFF2-40B4-BE49-F238E27FC236}">
                <a16:creationId xmlns:a16="http://schemas.microsoft.com/office/drawing/2014/main" id="{27CBB9B1-BD7E-40A8-8E5D-AA526962F83E}"/>
              </a:ext>
            </a:extLst>
          </p:cNvPr>
          <p:cNvSpPr/>
          <p:nvPr userDrawn="1"/>
        </p:nvSpPr>
        <p:spPr>
          <a:xfrm>
            <a:off x="-1" y="5969971"/>
            <a:ext cx="12192001" cy="889487"/>
          </a:xfrm>
          <a:prstGeom prst="rect">
            <a:avLst/>
          </a:prstGeom>
          <a:solidFill>
            <a:srgbClr val="00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BD8AEDB-3742-4661-945F-BA9398AE5821}"/>
              </a:ext>
            </a:extLst>
          </p:cNvPr>
          <p:cNvSpPr/>
          <p:nvPr userDrawn="1"/>
        </p:nvSpPr>
        <p:spPr>
          <a:xfrm>
            <a:off x="0" y="995083"/>
            <a:ext cx="12192000" cy="152399"/>
          </a:xfrm>
          <a:prstGeom prst="rect">
            <a:avLst/>
          </a:prstGeom>
          <a:solidFill>
            <a:srgbClr val="00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295216B-39B0-4747-B9C1-79EED45D42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51582" y="5862764"/>
            <a:ext cx="3385978" cy="1103900"/>
          </a:xfrm>
          <a:prstGeom prst="rect">
            <a:avLst/>
          </a:prstGeom>
        </p:spPr>
      </p:pic>
    </p:spTree>
    <p:extLst>
      <p:ext uri="{BB962C8B-B14F-4D97-AF65-F5344CB8AC3E}">
        <p14:creationId xmlns:p14="http://schemas.microsoft.com/office/powerpoint/2010/main" val="326844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pti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FABC80-36F2-3E45-A220-B73EBDBD894A}"/>
              </a:ext>
            </a:extLst>
          </p:cNvPr>
          <p:cNvSpPr/>
          <p:nvPr userDrawn="1"/>
        </p:nvSpPr>
        <p:spPr>
          <a:xfrm>
            <a:off x="233917" y="6365361"/>
            <a:ext cx="11738448" cy="223454"/>
          </a:xfrm>
          <a:prstGeom prst="rect">
            <a:avLst/>
          </a:prstGeom>
          <a:solidFill>
            <a:srgbClr val="288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accent1">
                  <a:lumMod val="40000"/>
                  <a:lumOff val="60000"/>
                </a:schemeClr>
              </a:solidFill>
            </a:endParaRPr>
          </a:p>
        </p:txBody>
      </p:sp>
      <p:sp>
        <p:nvSpPr>
          <p:cNvPr id="9" name="Title 1">
            <a:extLst>
              <a:ext uri="{FF2B5EF4-FFF2-40B4-BE49-F238E27FC236}">
                <a16:creationId xmlns:a16="http://schemas.microsoft.com/office/drawing/2014/main" id="{D10681F5-8BEF-7F41-9186-68771048C4DD}"/>
              </a:ext>
            </a:extLst>
          </p:cNvPr>
          <p:cNvSpPr>
            <a:spLocks noGrp="1"/>
          </p:cNvSpPr>
          <p:nvPr>
            <p:ph type="title" hasCustomPrompt="1"/>
          </p:nvPr>
        </p:nvSpPr>
        <p:spPr>
          <a:xfrm>
            <a:off x="7315200" y="4645704"/>
            <a:ext cx="4266166" cy="1006819"/>
          </a:xfrm>
          <a:prstGeom prst="rect">
            <a:avLst/>
          </a:prstGeom>
        </p:spPr>
        <p:txBody>
          <a:bodyPr anchor="b">
            <a:normAutofit/>
          </a:bodyPr>
          <a:lstStyle>
            <a:lvl1pPr algn="l">
              <a:defRPr sz="2800" spc="0">
                <a:solidFill>
                  <a:srgbClr val="969696"/>
                </a:solidFill>
              </a:defRPr>
            </a:lvl1pPr>
          </a:lstStyle>
          <a:p>
            <a:r>
              <a:rPr lang="en-US" dirty="0"/>
              <a:t>Master title slide 2</a:t>
            </a:r>
          </a:p>
        </p:txBody>
      </p:sp>
      <p:sp>
        <p:nvSpPr>
          <p:cNvPr id="10" name="Text Placeholder 2">
            <a:extLst>
              <a:ext uri="{FF2B5EF4-FFF2-40B4-BE49-F238E27FC236}">
                <a16:creationId xmlns:a16="http://schemas.microsoft.com/office/drawing/2014/main" id="{0A947F18-9FE4-464B-A2B4-C361AD46D086}"/>
              </a:ext>
            </a:extLst>
          </p:cNvPr>
          <p:cNvSpPr>
            <a:spLocks noGrp="1"/>
          </p:cNvSpPr>
          <p:nvPr>
            <p:ph type="body" idx="1"/>
          </p:nvPr>
        </p:nvSpPr>
        <p:spPr>
          <a:xfrm>
            <a:off x="7315200" y="5652525"/>
            <a:ext cx="4266165" cy="535624"/>
          </a:xfrm>
        </p:spPr>
        <p:txBody>
          <a:bodyPr>
            <a:normAutofit/>
          </a:bodyPr>
          <a:lstStyle>
            <a:lvl1pPr marL="0" indent="0" algn="l">
              <a:buNone/>
              <a:defRPr sz="2400">
                <a:solidFill>
                  <a:srgbClr val="96969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1" name="Picture 10">
            <a:extLst>
              <a:ext uri="{FF2B5EF4-FFF2-40B4-BE49-F238E27FC236}">
                <a16:creationId xmlns:a16="http://schemas.microsoft.com/office/drawing/2014/main" id="{AB2417A4-0DC2-B94E-B658-8E1C6C8075D5}"/>
              </a:ext>
            </a:extLst>
          </p:cNvPr>
          <p:cNvPicPr>
            <a:picLocks noChangeAspect="1"/>
          </p:cNvPicPr>
          <p:nvPr userDrawn="1"/>
        </p:nvPicPr>
        <p:blipFill>
          <a:blip r:embed="rId2"/>
          <a:srcRect/>
          <a:stretch/>
        </p:blipFill>
        <p:spPr>
          <a:xfrm>
            <a:off x="0" y="1896590"/>
            <a:ext cx="10998406" cy="2095702"/>
          </a:xfrm>
          <a:prstGeom prst="rect">
            <a:avLst/>
          </a:prstGeom>
        </p:spPr>
      </p:pic>
      <p:sp>
        <p:nvSpPr>
          <p:cNvPr id="12" name="Slide Number Placeholder 5">
            <a:extLst>
              <a:ext uri="{FF2B5EF4-FFF2-40B4-BE49-F238E27FC236}">
                <a16:creationId xmlns:a16="http://schemas.microsoft.com/office/drawing/2014/main" id="{F3D40F8F-346F-1040-A116-BBB79BC46431}"/>
              </a:ext>
            </a:extLst>
          </p:cNvPr>
          <p:cNvSpPr>
            <a:spLocks noGrp="1"/>
          </p:cNvSpPr>
          <p:nvPr>
            <p:ph type="sldNum" sz="quarter" idx="4"/>
          </p:nvPr>
        </p:nvSpPr>
        <p:spPr>
          <a:xfrm>
            <a:off x="11477003" y="6305935"/>
            <a:ext cx="495362" cy="223454"/>
          </a:xfrm>
          <a:prstGeom prst="rect">
            <a:avLst/>
          </a:prstGeom>
        </p:spPr>
        <p:txBody>
          <a:bodyPr/>
          <a:lstStyle>
            <a:lvl1pPr>
              <a:defRPr sz="1400" b="0">
                <a:solidFill>
                  <a:schemeClr val="bg1"/>
                </a:solidFill>
                <a:latin typeface="Aharoni" panose="02010803020104030203" pitchFamily="2" charset="-79"/>
                <a:cs typeface="Aharoni" panose="02010803020104030203" pitchFamily="2" charset="-79"/>
              </a:defRPr>
            </a:lvl1pPr>
          </a:lstStyle>
          <a:p>
            <a:fld id="{C5A6BFD5-3289-004A-93AD-4872DB757FB1}" type="slidenum">
              <a:rPr lang="en-US" smtClean="0"/>
              <a:pPr/>
              <a:t>‹#›</a:t>
            </a:fld>
            <a:endParaRPr lang="en-US" dirty="0"/>
          </a:p>
        </p:txBody>
      </p:sp>
    </p:spTree>
    <p:extLst>
      <p:ext uri="{BB962C8B-B14F-4D97-AF65-F5344CB8AC3E}">
        <p14:creationId xmlns:p14="http://schemas.microsoft.com/office/powerpoint/2010/main" val="1634885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76A278-D56B-4D97-AC8B-6038BFD5CA5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827" r="5827" b="1201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53BC1FA9-B48E-4F0B-BC4A-812DDD0D5093}"/>
              </a:ext>
            </a:extLst>
          </p:cNvPr>
          <p:cNvSpPr/>
          <p:nvPr userDrawn="1"/>
        </p:nvSpPr>
        <p:spPr>
          <a:xfrm>
            <a:off x="1" y="4340711"/>
            <a:ext cx="12192000" cy="1778974"/>
          </a:xfrm>
          <a:prstGeom prst="rect">
            <a:avLst/>
          </a:prstGeom>
          <a:solidFill>
            <a:srgbClr val="00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16590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C33311-FFC9-4B8F-B07A-F20A77BA93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9" y="0"/>
            <a:ext cx="12208957" cy="6858000"/>
          </a:xfrm>
          <a:prstGeom prst="rect">
            <a:avLst/>
          </a:prstGeom>
        </p:spPr>
      </p:pic>
    </p:spTree>
    <p:extLst>
      <p:ext uri="{BB962C8B-B14F-4D97-AF65-F5344CB8AC3E}">
        <p14:creationId xmlns:p14="http://schemas.microsoft.com/office/powerpoint/2010/main" val="2381812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ection Title 1">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9E6398B5-327D-CF46-8F23-C0BE9DFE3AF2}"/>
              </a:ext>
            </a:extLst>
          </p:cNvPr>
          <p:cNvSpPr>
            <a:spLocks noGrp="1"/>
          </p:cNvSpPr>
          <p:nvPr>
            <p:ph type="title"/>
          </p:nvPr>
        </p:nvSpPr>
        <p:spPr>
          <a:xfrm>
            <a:off x="824869" y="2115879"/>
            <a:ext cx="10537049" cy="1600200"/>
          </a:xfrm>
          <a:prstGeom prst="rect">
            <a:avLst/>
          </a:prstGeom>
        </p:spPr>
        <p:txBody>
          <a:bodyPr anchor="b">
            <a:noAutofit/>
          </a:bodyPr>
          <a:lstStyle>
            <a:lvl1pPr algn="ctr">
              <a:defRPr sz="4400">
                <a:solidFill>
                  <a:srgbClr val="929292"/>
                </a:solidFill>
              </a:defRPr>
            </a:lvl1pPr>
          </a:lstStyle>
          <a:p>
            <a:r>
              <a:rPr lang="en-US" dirty="0"/>
              <a:t>Click to edit Master title style</a:t>
            </a:r>
          </a:p>
        </p:txBody>
      </p:sp>
      <p:sp>
        <p:nvSpPr>
          <p:cNvPr id="34" name="Text Placeholder 3">
            <a:extLst>
              <a:ext uri="{FF2B5EF4-FFF2-40B4-BE49-F238E27FC236}">
                <a16:creationId xmlns:a16="http://schemas.microsoft.com/office/drawing/2014/main" id="{FFAEF622-7CE9-D744-B59A-4A7E7A4006EA}"/>
              </a:ext>
            </a:extLst>
          </p:cNvPr>
          <p:cNvSpPr>
            <a:spLocks noGrp="1"/>
          </p:cNvSpPr>
          <p:nvPr>
            <p:ph type="body" sz="half" idx="2"/>
          </p:nvPr>
        </p:nvSpPr>
        <p:spPr>
          <a:xfrm>
            <a:off x="839788" y="3716079"/>
            <a:ext cx="10522130" cy="622005"/>
          </a:xfrm>
        </p:spPr>
        <p:txBody>
          <a:bodyPr>
            <a:normAutofit/>
          </a:bodyPr>
          <a:lstStyle>
            <a:lvl1pPr marL="0" indent="0" algn="ctr">
              <a:buNone/>
              <a:defRPr sz="3200" b="0" i="0">
                <a:solidFill>
                  <a:srgbClr val="969696"/>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Rectangle 4">
            <a:extLst>
              <a:ext uri="{FF2B5EF4-FFF2-40B4-BE49-F238E27FC236}">
                <a16:creationId xmlns:a16="http://schemas.microsoft.com/office/drawing/2014/main" id="{F3C7A9B0-21AF-524E-8A65-5E1D2DA86C61}"/>
              </a:ext>
            </a:extLst>
          </p:cNvPr>
          <p:cNvSpPr/>
          <p:nvPr userDrawn="1"/>
        </p:nvSpPr>
        <p:spPr>
          <a:xfrm>
            <a:off x="838199" y="6365361"/>
            <a:ext cx="11134165" cy="223454"/>
          </a:xfrm>
          <a:prstGeom prst="rect">
            <a:avLst/>
          </a:prstGeom>
          <a:solidFill>
            <a:srgbClr val="288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accent1">
                  <a:lumMod val="40000"/>
                  <a:lumOff val="60000"/>
                </a:schemeClr>
              </a:solidFill>
              <a:latin typeface="Aharoni" panose="02010803020104030203" pitchFamily="2" charset="-79"/>
              <a:cs typeface="Aharoni" panose="02010803020104030203" pitchFamily="2" charset="-79"/>
            </a:endParaRPr>
          </a:p>
        </p:txBody>
      </p:sp>
      <p:pic>
        <p:nvPicPr>
          <p:cNvPr id="6" name="Picture 5">
            <a:extLst>
              <a:ext uri="{FF2B5EF4-FFF2-40B4-BE49-F238E27FC236}">
                <a16:creationId xmlns:a16="http://schemas.microsoft.com/office/drawing/2014/main" id="{1612333E-7D11-424D-80B1-BE9DB51E5C9E}"/>
              </a:ext>
            </a:extLst>
          </p:cNvPr>
          <p:cNvPicPr>
            <a:picLocks noChangeAspect="1"/>
          </p:cNvPicPr>
          <p:nvPr userDrawn="1"/>
        </p:nvPicPr>
        <p:blipFill>
          <a:blip r:embed="rId2"/>
          <a:srcRect/>
          <a:stretch/>
        </p:blipFill>
        <p:spPr>
          <a:xfrm>
            <a:off x="163370" y="6368073"/>
            <a:ext cx="516049" cy="203936"/>
          </a:xfrm>
          <a:prstGeom prst="rect">
            <a:avLst/>
          </a:prstGeom>
        </p:spPr>
      </p:pic>
    </p:spTree>
    <p:extLst>
      <p:ext uri="{BB962C8B-B14F-4D97-AF65-F5344CB8AC3E}">
        <p14:creationId xmlns:p14="http://schemas.microsoft.com/office/powerpoint/2010/main" val="700552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Titl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F16F42-3714-8849-802F-AF0E696F5A89}"/>
              </a:ext>
            </a:extLst>
          </p:cNvPr>
          <p:cNvSpPr/>
          <p:nvPr userDrawn="1"/>
        </p:nvSpPr>
        <p:spPr>
          <a:xfrm>
            <a:off x="152400" y="136347"/>
            <a:ext cx="11896165" cy="6578040"/>
          </a:xfrm>
          <a:prstGeom prst="rect">
            <a:avLst/>
          </a:prstGeom>
          <a:solidFill>
            <a:srgbClr val="288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ln>
                <a:noFill/>
              </a:ln>
              <a:solidFill>
                <a:srgbClr val="929292"/>
              </a:solidFill>
            </a:endParaRPr>
          </a:p>
        </p:txBody>
      </p:sp>
      <p:sp>
        <p:nvSpPr>
          <p:cNvPr id="13" name="Title 1">
            <a:extLst>
              <a:ext uri="{FF2B5EF4-FFF2-40B4-BE49-F238E27FC236}">
                <a16:creationId xmlns:a16="http://schemas.microsoft.com/office/drawing/2014/main" id="{802ED5A8-B20F-1C42-868D-BF3B47C3A919}"/>
              </a:ext>
            </a:extLst>
          </p:cNvPr>
          <p:cNvSpPr>
            <a:spLocks noGrp="1"/>
          </p:cNvSpPr>
          <p:nvPr>
            <p:ph type="title"/>
          </p:nvPr>
        </p:nvSpPr>
        <p:spPr>
          <a:xfrm>
            <a:off x="824869" y="2115879"/>
            <a:ext cx="10537049" cy="1600200"/>
          </a:xfrm>
          <a:prstGeom prst="rect">
            <a:avLst/>
          </a:prstGeom>
        </p:spPr>
        <p:txBody>
          <a:bodyPr anchor="b">
            <a:normAutofit/>
          </a:bodyPr>
          <a:lstStyle>
            <a:lvl1pPr algn="ctr">
              <a:defRPr sz="4400" cap="all" baseline="0">
                <a:solidFill>
                  <a:schemeClr val="bg1"/>
                </a:solidFill>
              </a:defRPr>
            </a:lvl1pPr>
          </a:lstStyle>
          <a:p>
            <a:r>
              <a:rPr lang="en-US" dirty="0"/>
              <a:t>Click to edit Master title style</a:t>
            </a:r>
          </a:p>
        </p:txBody>
      </p:sp>
      <p:sp>
        <p:nvSpPr>
          <p:cNvPr id="14" name="Text Placeholder 3">
            <a:extLst>
              <a:ext uri="{FF2B5EF4-FFF2-40B4-BE49-F238E27FC236}">
                <a16:creationId xmlns:a16="http://schemas.microsoft.com/office/drawing/2014/main" id="{5469A2F5-C881-DF43-8D04-94CBE1045301}"/>
              </a:ext>
            </a:extLst>
          </p:cNvPr>
          <p:cNvSpPr>
            <a:spLocks noGrp="1"/>
          </p:cNvSpPr>
          <p:nvPr>
            <p:ph type="body" sz="half" idx="2"/>
          </p:nvPr>
        </p:nvSpPr>
        <p:spPr>
          <a:xfrm>
            <a:off x="839788" y="3716079"/>
            <a:ext cx="10522130" cy="622005"/>
          </a:xfrm>
        </p:spPr>
        <p:txBody>
          <a:bodyPr>
            <a:normAutofit/>
          </a:bodyPr>
          <a:lstStyle>
            <a:lvl1pPr marL="0" indent="0" algn="ctr">
              <a:buNone/>
              <a:defRPr sz="3200" b="0" i="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4265399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Section Titl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F16F42-3714-8849-802F-AF0E696F5A89}"/>
              </a:ext>
            </a:extLst>
          </p:cNvPr>
          <p:cNvSpPr/>
          <p:nvPr userDrawn="1"/>
        </p:nvSpPr>
        <p:spPr>
          <a:xfrm>
            <a:off x="152400" y="136347"/>
            <a:ext cx="11896165" cy="6578040"/>
          </a:xfrm>
          <a:prstGeom prst="rect">
            <a:avLst/>
          </a:prstGeom>
          <a:solidFill>
            <a:srgbClr val="288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ln>
                <a:noFill/>
              </a:ln>
              <a:solidFill>
                <a:srgbClr val="929292"/>
              </a:solidFill>
            </a:endParaRPr>
          </a:p>
        </p:txBody>
      </p:sp>
      <p:sp>
        <p:nvSpPr>
          <p:cNvPr id="13" name="Title 1">
            <a:extLst>
              <a:ext uri="{FF2B5EF4-FFF2-40B4-BE49-F238E27FC236}">
                <a16:creationId xmlns:a16="http://schemas.microsoft.com/office/drawing/2014/main" id="{802ED5A8-B20F-1C42-868D-BF3B47C3A919}"/>
              </a:ext>
            </a:extLst>
          </p:cNvPr>
          <p:cNvSpPr>
            <a:spLocks noGrp="1"/>
          </p:cNvSpPr>
          <p:nvPr>
            <p:ph type="title"/>
          </p:nvPr>
        </p:nvSpPr>
        <p:spPr>
          <a:xfrm>
            <a:off x="824869" y="2115879"/>
            <a:ext cx="10537049" cy="1600200"/>
          </a:xfrm>
          <a:prstGeom prst="rect">
            <a:avLst/>
          </a:prstGeom>
        </p:spPr>
        <p:txBody>
          <a:bodyPr anchor="b">
            <a:normAutofit/>
          </a:bodyPr>
          <a:lstStyle>
            <a:lvl1pPr algn="ctr">
              <a:defRPr sz="4400" cap="all" baseline="0">
                <a:solidFill>
                  <a:schemeClr val="bg1"/>
                </a:solidFill>
              </a:defRPr>
            </a:lvl1pPr>
          </a:lstStyle>
          <a:p>
            <a:r>
              <a:rPr lang="en-US" dirty="0"/>
              <a:t>Click to edit Master title style</a:t>
            </a:r>
          </a:p>
        </p:txBody>
      </p:sp>
      <p:sp>
        <p:nvSpPr>
          <p:cNvPr id="14" name="Text Placeholder 3">
            <a:extLst>
              <a:ext uri="{FF2B5EF4-FFF2-40B4-BE49-F238E27FC236}">
                <a16:creationId xmlns:a16="http://schemas.microsoft.com/office/drawing/2014/main" id="{5469A2F5-C881-DF43-8D04-94CBE1045301}"/>
              </a:ext>
            </a:extLst>
          </p:cNvPr>
          <p:cNvSpPr>
            <a:spLocks noGrp="1"/>
          </p:cNvSpPr>
          <p:nvPr>
            <p:ph type="body" sz="half" idx="2"/>
          </p:nvPr>
        </p:nvSpPr>
        <p:spPr>
          <a:xfrm>
            <a:off x="839788" y="3716079"/>
            <a:ext cx="10522130" cy="622005"/>
          </a:xfrm>
        </p:spPr>
        <p:txBody>
          <a:bodyPr>
            <a:normAutofit/>
          </a:bodyPr>
          <a:lstStyle>
            <a:lvl1pPr marL="0" indent="0" algn="ctr">
              <a:buNone/>
              <a:defRPr sz="2000" b="0" i="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938600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Section Titl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32BD42-4E9B-3646-8911-63E31052D772}"/>
              </a:ext>
            </a:extLst>
          </p:cNvPr>
          <p:cNvSpPr/>
          <p:nvPr userDrawn="1"/>
        </p:nvSpPr>
        <p:spPr>
          <a:xfrm>
            <a:off x="145312" y="143435"/>
            <a:ext cx="11896165" cy="657804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rgbClr val="F7E039"/>
              </a:solidFill>
            </a:endParaRPr>
          </a:p>
        </p:txBody>
      </p:sp>
      <p:sp>
        <p:nvSpPr>
          <p:cNvPr id="33" name="Title 1">
            <a:extLst>
              <a:ext uri="{FF2B5EF4-FFF2-40B4-BE49-F238E27FC236}">
                <a16:creationId xmlns:a16="http://schemas.microsoft.com/office/drawing/2014/main" id="{9E6398B5-327D-CF46-8F23-C0BE9DFE3AF2}"/>
              </a:ext>
            </a:extLst>
          </p:cNvPr>
          <p:cNvSpPr>
            <a:spLocks noGrp="1"/>
          </p:cNvSpPr>
          <p:nvPr>
            <p:ph type="title"/>
          </p:nvPr>
        </p:nvSpPr>
        <p:spPr>
          <a:xfrm>
            <a:off x="824869" y="2115879"/>
            <a:ext cx="10537049" cy="1600200"/>
          </a:xfrm>
          <a:prstGeom prst="rect">
            <a:avLst/>
          </a:prstGeom>
        </p:spPr>
        <p:txBody>
          <a:bodyPr anchor="b">
            <a:normAutofit/>
          </a:bodyPr>
          <a:lstStyle>
            <a:lvl1pPr algn="ctr">
              <a:defRPr sz="5400" cap="all" baseline="0">
                <a:solidFill>
                  <a:schemeClr val="bg1"/>
                </a:solidFill>
              </a:defRPr>
            </a:lvl1pPr>
          </a:lstStyle>
          <a:p>
            <a:r>
              <a:rPr lang="en-US" dirty="0"/>
              <a:t>Click to edit Master title style</a:t>
            </a:r>
          </a:p>
        </p:txBody>
      </p:sp>
      <p:sp>
        <p:nvSpPr>
          <p:cNvPr id="34" name="Text Placeholder 3">
            <a:extLst>
              <a:ext uri="{FF2B5EF4-FFF2-40B4-BE49-F238E27FC236}">
                <a16:creationId xmlns:a16="http://schemas.microsoft.com/office/drawing/2014/main" id="{FFAEF622-7CE9-D744-B59A-4A7E7A4006EA}"/>
              </a:ext>
            </a:extLst>
          </p:cNvPr>
          <p:cNvSpPr>
            <a:spLocks noGrp="1"/>
          </p:cNvSpPr>
          <p:nvPr>
            <p:ph type="body" sz="half" idx="2"/>
          </p:nvPr>
        </p:nvSpPr>
        <p:spPr>
          <a:xfrm>
            <a:off x="839788" y="3716079"/>
            <a:ext cx="10522130" cy="622005"/>
          </a:xfrm>
        </p:spPr>
        <p:txBody>
          <a:bodyPr>
            <a:normAutofit/>
          </a:bodyPr>
          <a:lstStyle>
            <a:lvl1pPr marL="0" indent="0" algn="ctr">
              <a:buNone/>
              <a:defRPr sz="3200" b="0" i="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40667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Section Titl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32BD42-4E9B-3646-8911-63E31052D772}"/>
              </a:ext>
            </a:extLst>
          </p:cNvPr>
          <p:cNvSpPr/>
          <p:nvPr userDrawn="1"/>
        </p:nvSpPr>
        <p:spPr>
          <a:xfrm>
            <a:off x="145312" y="143435"/>
            <a:ext cx="11896165" cy="657804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rgbClr val="F7E039"/>
              </a:solidFill>
            </a:endParaRPr>
          </a:p>
        </p:txBody>
      </p:sp>
      <p:sp>
        <p:nvSpPr>
          <p:cNvPr id="33" name="Title 1">
            <a:extLst>
              <a:ext uri="{FF2B5EF4-FFF2-40B4-BE49-F238E27FC236}">
                <a16:creationId xmlns:a16="http://schemas.microsoft.com/office/drawing/2014/main" id="{9E6398B5-327D-CF46-8F23-C0BE9DFE3AF2}"/>
              </a:ext>
            </a:extLst>
          </p:cNvPr>
          <p:cNvSpPr>
            <a:spLocks noGrp="1"/>
          </p:cNvSpPr>
          <p:nvPr>
            <p:ph type="title"/>
          </p:nvPr>
        </p:nvSpPr>
        <p:spPr>
          <a:xfrm>
            <a:off x="824869" y="2115879"/>
            <a:ext cx="10537049" cy="1600200"/>
          </a:xfrm>
          <a:prstGeom prst="rect">
            <a:avLst/>
          </a:prstGeom>
        </p:spPr>
        <p:txBody>
          <a:bodyPr anchor="b">
            <a:normAutofit/>
          </a:bodyPr>
          <a:lstStyle>
            <a:lvl1pPr algn="ctr">
              <a:defRPr sz="5400" cap="all" baseline="0">
                <a:solidFill>
                  <a:schemeClr val="bg1"/>
                </a:solidFill>
              </a:defRPr>
            </a:lvl1pPr>
          </a:lstStyle>
          <a:p>
            <a:r>
              <a:rPr lang="en-US" dirty="0"/>
              <a:t>Click to edit Master title style</a:t>
            </a:r>
          </a:p>
        </p:txBody>
      </p:sp>
      <p:sp>
        <p:nvSpPr>
          <p:cNvPr id="34" name="Text Placeholder 3">
            <a:extLst>
              <a:ext uri="{FF2B5EF4-FFF2-40B4-BE49-F238E27FC236}">
                <a16:creationId xmlns:a16="http://schemas.microsoft.com/office/drawing/2014/main" id="{FFAEF622-7CE9-D744-B59A-4A7E7A4006EA}"/>
              </a:ext>
            </a:extLst>
          </p:cNvPr>
          <p:cNvSpPr>
            <a:spLocks noGrp="1"/>
          </p:cNvSpPr>
          <p:nvPr>
            <p:ph type="body" sz="half" idx="2"/>
          </p:nvPr>
        </p:nvSpPr>
        <p:spPr>
          <a:xfrm>
            <a:off x="839788" y="3716079"/>
            <a:ext cx="10522130" cy="622005"/>
          </a:xfrm>
        </p:spPr>
        <p:txBody>
          <a:bodyPr>
            <a:normAutofit/>
          </a:bodyPr>
          <a:lstStyle>
            <a:lvl1pPr marL="0" indent="0" algn="ctr">
              <a:buNone/>
              <a:defRPr sz="2000" b="0" i="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269510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410A5A-9FD1-CE42-BC0B-6003B6AA47E8}"/>
              </a:ext>
            </a:extLst>
          </p:cNvPr>
          <p:cNvSpPr>
            <a:spLocks noGrp="1"/>
          </p:cNvSpPr>
          <p:nvPr>
            <p:ph type="title"/>
          </p:nvPr>
        </p:nvSpPr>
        <p:spPr>
          <a:xfrm>
            <a:off x="831850" y="1709738"/>
            <a:ext cx="10515600" cy="2852737"/>
          </a:xfrm>
          <a:prstGeom prst="rect">
            <a:avLst/>
          </a:prstGeom>
        </p:spPr>
        <p:txBody>
          <a:bodyPr anchor="b"/>
          <a:lstStyle>
            <a:lvl1pPr>
              <a:defRPr sz="4400"/>
            </a:lvl1pPr>
          </a:lstStyle>
          <a:p>
            <a:r>
              <a:rPr lang="en-US" dirty="0"/>
              <a:t>Click to edit Master title style</a:t>
            </a:r>
          </a:p>
        </p:txBody>
      </p:sp>
      <p:sp>
        <p:nvSpPr>
          <p:cNvPr id="7" name="Text Placeholder 2">
            <a:extLst>
              <a:ext uri="{FF2B5EF4-FFF2-40B4-BE49-F238E27FC236}">
                <a16:creationId xmlns:a16="http://schemas.microsoft.com/office/drawing/2014/main" id="{2D490B49-05D9-5D49-9570-84FAF6680734}"/>
              </a:ext>
            </a:extLst>
          </p:cNvPr>
          <p:cNvSpPr>
            <a:spLocks noGrp="1"/>
          </p:cNvSpPr>
          <p:nvPr>
            <p:ph type="body" idx="1"/>
          </p:nvPr>
        </p:nvSpPr>
        <p:spPr>
          <a:xfrm>
            <a:off x="831850" y="4589463"/>
            <a:ext cx="10515600" cy="1500187"/>
          </a:xfrm>
        </p:spPr>
        <p:txBody>
          <a:bodyPr>
            <a:normAutofit/>
          </a:bodyPr>
          <a:lstStyle>
            <a:lvl1pPr marL="0" indent="0">
              <a:buNone/>
              <a:defRPr sz="2400">
                <a:solidFill>
                  <a:srgbClr val="96969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Slide Number Placeholder 5">
            <a:extLst>
              <a:ext uri="{FF2B5EF4-FFF2-40B4-BE49-F238E27FC236}">
                <a16:creationId xmlns:a16="http://schemas.microsoft.com/office/drawing/2014/main" id="{F3D40F8F-346F-1040-A116-BBB79BC46431}"/>
              </a:ext>
            </a:extLst>
          </p:cNvPr>
          <p:cNvSpPr>
            <a:spLocks noGrp="1"/>
          </p:cNvSpPr>
          <p:nvPr>
            <p:ph type="sldNum" sz="quarter" idx="4"/>
          </p:nvPr>
        </p:nvSpPr>
        <p:spPr>
          <a:xfrm>
            <a:off x="11477003" y="6305935"/>
            <a:ext cx="495362" cy="223454"/>
          </a:xfrm>
          <a:prstGeom prst="rect">
            <a:avLst/>
          </a:prstGeom>
        </p:spPr>
        <p:txBody>
          <a:bodyPr/>
          <a:lstStyle>
            <a:lvl1pPr>
              <a:defRPr sz="1400" b="0">
                <a:solidFill>
                  <a:schemeClr val="bg1"/>
                </a:solidFill>
                <a:latin typeface="Aharoni" panose="02010803020104030203" pitchFamily="2" charset="-79"/>
                <a:cs typeface="Aharoni" panose="02010803020104030203" pitchFamily="2" charset="-79"/>
              </a:defRPr>
            </a:lvl1pPr>
          </a:lstStyle>
          <a:p>
            <a:fld id="{C5A6BFD5-3289-004A-93AD-4872DB757FB1}" type="slidenum">
              <a:rPr lang="en-US" smtClean="0"/>
              <a:pPr/>
              <a:t>‹#›</a:t>
            </a:fld>
            <a:endParaRPr lang="en-US" dirty="0"/>
          </a:p>
        </p:txBody>
      </p:sp>
    </p:spTree>
    <p:extLst>
      <p:ext uri="{BB962C8B-B14F-4D97-AF65-F5344CB8AC3E}">
        <p14:creationId xmlns:p14="http://schemas.microsoft.com/office/powerpoint/2010/main" val="1745875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6349C-669B-D640-9F19-85EFB06745B7}"/>
              </a:ext>
            </a:extLst>
          </p:cNvPr>
          <p:cNvSpPr>
            <a:spLocks noGrp="1"/>
          </p:cNvSpPr>
          <p:nvPr>
            <p:ph type="title"/>
          </p:nvPr>
        </p:nvSpPr>
        <p:spPr>
          <a:xfrm>
            <a:off x="838200" y="365125"/>
            <a:ext cx="10515600" cy="1325563"/>
          </a:xfrm>
          <a:prstGeom prst="rect">
            <a:avLst/>
          </a:prstGeo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F68B81CC-7994-FD4B-8949-155332387F0D}"/>
              </a:ext>
            </a:extLst>
          </p:cNvPr>
          <p:cNvSpPr>
            <a:spLocks noGrp="1"/>
          </p:cNvSpPr>
          <p:nvPr>
            <p:ph idx="1"/>
          </p:nvPr>
        </p:nvSpPr>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400"/>
            </a:lvl4pPr>
            <a:lvl5pPr>
              <a:lnSpc>
                <a:spcPct val="100000"/>
              </a:lnSpc>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F3D40F8F-346F-1040-A116-BBB79BC46431}"/>
              </a:ext>
            </a:extLst>
          </p:cNvPr>
          <p:cNvSpPr>
            <a:spLocks noGrp="1"/>
          </p:cNvSpPr>
          <p:nvPr>
            <p:ph type="sldNum" sz="quarter" idx="4"/>
          </p:nvPr>
        </p:nvSpPr>
        <p:spPr>
          <a:xfrm>
            <a:off x="11477003" y="6305935"/>
            <a:ext cx="495362" cy="223454"/>
          </a:xfrm>
          <a:prstGeom prst="rect">
            <a:avLst/>
          </a:prstGeom>
        </p:spPr>
        <p:txBody>
          <a:bodyPr/>
          <a:lstStyle>
            <a:lvl1pPr>
              <a:defRPr sz="1400" b="0">
                <a:solidFill>
                  <a:schemeClr val="bg1"/>
                </a:solidFill>
                <a:latin typeface="Aharoni" panose="02010803020104030203" pitchFamily="2" charset="-79"/>
                <a:cs typeface="Aharoni" panose="02010803020104030203" pitchFamily="2" charset="-79"/>
              </a:defRPr>
            </a:lvl1pPr>
          </a:lstStyle>
          <a:p>
            <a:fld id="{C5A6BFD5-3289-004A-93AD-4872DB757FB1}" type="slidenum">
              <a:rPr lang="en-US" smtClean="0"/>
              <a:pPr/>
              <a:t>‹#›</a:t>
            </a:fld>
            <a:endParaRPr lang="en-US" dirty="0"/>
          </a:p>
        </p:txBody>
      </p:sp>
    </p:spTree>
    <p:extLst>
      <p:ext uri="{BB962C8B-B14F-4D97-AF65-F5344CB8AC3E}">
        <p14:creationId xmlns:p14="http://schemas.microsoft.com/office/powerpoint/2010/main" val="2899037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C7A9B0-21AF-524E-8A65-5E1D2DA86C61}"/>
              </a:ext>
            </a:extLst>
          </p:cNvPr>
          <p:cNvSpPr/>
          <p:nvPr userDrawn="1"/>
        </p:nvSpPr>
        <p:spPr>
          <a:xfrm>
            <a:off x="838199" y="6365361"/>
            <a:ext cx="11134165" cy="223454"/>
          </a:xfrm>
          <a:prstGeom prst="rect">
            <a:avLst/>
          </a:prstGeom>
          <a:solidFill>
            <a:srgbClr val="288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accent1">
                  <a:lumMod val="40000"/>
                  <a:lumOff val="60000"/>
                </a:schemeClr>
              </a:solidFill>
              <a:latin typeface="Aharoni" panose="02010803020104030203" pitchFamily="2" charset="-79"/>
              <a:cs typeface="Aharoni" panose="02010803020104030203" pitchFamily="2" charset="-79"/>
            </a:endParaRPr>
          </a:p>
        </p:txBody>
      </p:sp>
      <p:sp>
        <p:nvSpPr>
          <p:cNvPr id="3" name="Text Placeholder 2">
            <a:extLst>
              <a:ext uri="{FF2B5EF4-FFF2-40B4-BE49-F238E27FC236}">
                <a16:creationId xmlns:a16="http://schemas.microsoft.com/office/drawing/2014/main" id="{5F4781E5-9BA7-8647-9934-1BB918D39D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1612333E-7D11-424D-80B1-BE9DB51E5C9E}"/>
              </a:ext>
            </a:extLst>
          </p:cNvPr>
          <p:cNvPicPr>
            <a:picLocks noChangeAspect="1"/>
          </p:cNvPicPr>
          <p:nvPr userDrawn="1"/>
        </p:nvPicPr>
        <p:blipFill>
          <a:blip r:embed="rId23"/>
          <a:srcRect/>
          <a:stretch/>
        </p:blipFill>
        <p:spPr>
          <a:xfrm>
            <a:off x="163370" y="6368073"/>
            <a:ext cx="516049" cy="203936"/>
          </a:xfrm>
          <a:prstGeom prst="rect">
            <a:avLst/>
          </a:prstGeom>
        </p:spPr>
      </p:pic>
      <p:sp>
        <p:nvSpPr>
          <p:cNvPr id="11" name="Title Placeholder 10">
            <a:extLst>
              <a:ext uri="{FF2B5EF4-FFF2-40B4-BE49-F238E27FC236}">
                <a16:creationId xmlns:a16="http://schemas.microsoft.com/office/drawing/2014/main" id="{D9A8C3D4-6584-BC4E-9CEE-4D5B1CE11C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4" name="Date Placeholder 3">
            <a:extLst>
              <a:ext uri="{FF2B5EF4-FFF2-40B4-BE49-F238E27FC236}">
                <a16:creationId xmlns:a16="http://schemas.microsoft.com/office/drawing/2014/main" id="{00C7356D-8C28-9545-BCFD-BF71A6924329}"/>
              </a:ext>
            </a:extLst>
          </p:cNvPr>
          <p:cNvSpPr>
            <a:spLocks noGrp="1"/>
          </p:cNvSpPr>
          <p:nvPr>
            <p:ph type="dt" sz="half" idx="2"/>
          </p:nvPr>
        </p:nvSpPr>
        <p:spPr>
          <a:xfrm>
            <a:off x="991452" y="6350539"/>
            <a:ext cx="1459541" cy="223454"/>
          </a:xfrm>
          <a:prstGeom prst="rect">
            <a:avLst/>
          </a:prstGeom>
        </p:spPr>
        <p:txBody>
          <a:bodyPr/>
          <a:lstStyle>
            <a:lvl1pPr>
              <a:defRPr sz="1200" b="0">
                <a:solidFill>
                  <a:schemeClr val="bg1"/>
                </a:solidFill>
                <a:latin typeface="Arial" panose="020B0604020202020204" pitchFamily="34" charset="0"/>
                <a:cs typeface="Arial" panose="020B0604020202020204" pitchFamily="34" charset="0"/>
              </a:defRPr>
            </a:lvl1pPr>
          </a:lstStyle>
          <a:p>
            <a:fld id="{211E03AB-23F7-8446-9409-E4E7660E041D}" type="datetime1">
              <a:rPr lang="en-US" smtClean="0"/>
              <a:pPr/>
              <a:t>02/02/2021</a:t>
            </a:fld>
            <a:endParaRPr lang="en-US" dirty="0"/>
          </a:p>
        </p:txBody>
      </p:sp>
      <p:sp>
        <p:nvSpPr>
          <p:cNvPr id="16" name="Slide Number Placeholder 5">
            <a:extLst>
              <a:ext uri="{FF2B5EF4-FFF2-40B4-BE49-F238E27FC236}">
                <a16:creationId xmlns:a16="http://schemas.microsoft.com/office/drawing/2014/main" id="{F3D40F8F-346F-1040-A116-BBB79BC46431}"/>
              </a:ext>
            </a:extLst>
          </p:cNvPr>
          <p:cNvSpPr>
            <a:spLocks noGrp="1"/>
          </p:cNvSpPr>
          <p:nvPr>
            <p:ph type="sldNum" sz="quarter" idx="4"/>
          </p:nvPr>
        </p:nvSpPr>
        <p:spPr>
          <a:xfrm>
            <a:off x="11477003" y="6328237"/>
            <a:ext cx="495362" cy="223454"/>
          </a:xfrm>
          <a:prstGeom prst="rect">
            <a:avLst/>
          </a:prstGeom>
        </p:spPr>
        <p:txBody>
          <a:bodyPr/>
          <a:lstStyle>
            <a:lvl1pPr>
              <a:defRPr sz="1200" b="0">
                <a:solidFill>
                  <a:schemeClr val="bg1"/>
                </a:solidFill>
                <a:latin typeface="Arial" panose="020B0604020202020204" pitchFamily="34" charset="0"/>
                <a:cs typeface="Arial" panose="020B0604020202020204" pitchFamily="34" charset="0"/>
              </a:defRPr>
            </a:lvl1pPr>
          </a:lstStyle>
          <a:p>
            <a:fld id="{C5A6BFD5-3289-004A-93AD-4872DB757FB1}" type="slidenum">
              <a:rPr lang="en-US" smtClean="0"/>
              <a:pPr/>
              <a:t>‹#›</a:t>
            </a:fld>
            <a:endParaRPr lang="en-US" dirty="0"/>
          </a:p>
        </p:txBody>
      </p:sp>
    </p:spTree>
    <p:extLst>
      <p:ext uri="{BB962C8B-B14F-4D97-AF65-F5344CB8AC3E}">
        <p14:creationId xmlns:p14="http://schemas.microsoft.com/office/powerpoint/2010/main" val="24453667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Lst>
  <p:hf hdr="0"/>
  <p:txStyles>
    <p:titleStyle>
      <a:lvl1pPr algn="l" defTabSz="914400" rtl="0" eaLnBrk="1" latinLnBrk="0" hangingPunct="1">
        <a:lnSpc>
          <a:spcPct val="90000"/>
        </a:lnSpc>
        <a:spcBef>
          <a:spcPct val="0"/>
        </a:spcBef>
        <a:buNone/>
        <a:defRPr sz="3600" b="1" i="0" kern="1200" spc="-150">
          <a:solidFill>
            <a:srgbClr val="96969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b="0" i="0" kern="1200" baseline="0">
          <a:solidFill>
            <a:srgbClr val="969696"/>
          </a:solidFill>
          <a:latin typeface="Arial" panose="020B0604020202020204" pitchFamily="34" charset="0"/>
          <a:ea typeface="+mn-ea"/>
          <a:cs typeface="Aharoni" panose="02010803020104030203" pitchFamily="2" charset="-79"/>
        </a:defRPr>
      </a:lvl1pPr>
      <a:lvl2pPr marL="685800" indent="-228600" algn="l" defTabSz="914400" rtl="0" eaLnBrk="1" latinLnBrk="0" hangingPunct="1">
        <a:lnSpc>
          <a:spcPct val="100000"/>
        </a:lnSpc>
        <a:spcBef>
          <a:spcPts val="500"/>
        </a:spcBef>
        <a:buFont typeface="Arial" panose="020B0604020202020204" pitchFamily="34" charset="0"/>
        <a:buChar char="•"/>
        <a:defRPr sz="1800" b="0" i="0" kern="1200" baseline="0">
          <a:solidFill>
            <a:srgbClr val="969696"/>
          </a:solidFill>
          <a:latin typeface="Arial" panose="020B0604020202020204" pitchFamily="34" charset="0"/>
          <a:ea typeface="+mn-ea"/>
          <a:cs typeface="Aharoni" panose="02010803020104030203" pitchFamily="2" charset="-79"/>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baseline="0">
          <a:solidFill>
            <a:srgbClr val="969696"/>
          </a:solidFill>
          <a:latin typeface="Arial" panose="020B0604020202020204" pitchFamily="34" charset="0"/>
          <a:ea typeface="+mn-ea"/>
          <a:cs typeface="Aharoni" panose="02010803020104030203" pitchFamily="2" charset="-79"/>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baseline="0">
          <a:solidFill>
            <a:srgbClr val="969696"/>
          </a:solidFill>
          <a:latin typeface="Arial" panose="020B0604020202020204" pitchFamily="34" charset="0"/>
          <a:ea typeface="+mn-ea"/>
          <a:cs typeface="Aharoni" panose="02010803020104030203" pitchFamily="2" charset="-79"/>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baseline="0">
          <a:solidFill>
            <a:srgbClr val="969696"/>
          </a:solidFill>
          <a:latin typeface="Arial" panose="020B0604020202020204" pitchFamily="34" charset="0"/>
          <a:ea typeface="+mn-ea"/>
          <a:cs typeface="Aharoni" panose="02010803020104030203"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0.sv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mailto:addisonb@michigan.gov" TargetMode="External"/><Relationship Id="rId2" Type="http://schemas.openxmlformats.org/officeDocument/2006/relationships/notesSlide" Target="../notesSlides/notesSlide14.xml"/><Relationship Id="rId1" Type="http://schemas.openxmlformats.org/officeDocument/2006/relationships/slideLayout" Target="../slideLayouts/slideLayout21.xml"/><Relationship Id="rId5" Type="http://schemas.openxmlformats.org/officeDocument/2006/relationships/hyperlink" Target="mailto:greenk2@michigan.gov" TargetMode="External"/><Relationship Id="rId4" Type="http://schemas.openxmlformats.org/officeDocument/2006/relationships/hyperlink" Target="mailto:craigr2@michigan.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8.emf"/><Relationship Id="rId4" Type="http://schemas.openxmlformats.org/officeDocument/2006/relationships/package" Target="../embeddings/Microsoft_Excel_Worksheet.xlsx"/></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4230AD-07A1-42DB-9A06-B9EA8A6135CB}"/>
              </a:ext>
            </a:extLst>
          </p:cNvPr>
          <p:cNvSpPr/>
          <p:nvPr/>
        </p:nvSpPr>
        <p:spPr>
          <a:xfrm>
            <a:off x="0" y="4511811"/>
            <a:ext cx="12192000" cy="1477328"/>
          </a:xfrm>
          <a:prstGeom prst="rect">
            <a:avLst/>
          </a:prstGeom>
        </p:spPr>
        <p:txBody>
          <a:bodyPr wrap="square">
            <a:spAutoFit/>
          </a:bodyPr>
          <a:lstStyle/>
          <a:p>
            <a:pPr lvl="0" algn="ctr">
              <a:spcBef>
                <a:spcPts val="300"/>
              </a:spcBef>
              <a:spcAft>
                <a:spcPts val="300"/>
              </a:spcAft>
              <a:defRPr/>
            </a:pPr>
            <a:r>
              <a:rPr lang="en-US" sz="3200" b="1" dirty="0">
                <a:solidFill>
                  <a:prstClr val="white"/>
                </a:solidFill>
                <a:latin typeface="Arial" panose="020B0604020202020204" pitchFamily="34" charset="0"/>
                <a:cs typeface="Arial" panose="020B0604020202020204" pitchFamily="34" charset="0"/>
              </a:rPr>
              <a:t>Pa</a:t>
            </a:r>
            <a:r>
              <a:rPr lang="en-US" sz="2800" b="1" dirty="0">
                <a:solidFill>
                  <a:prstClr val="white"/>
                </a:solidFill>
                <a:latin typeface="Arial" panose="020B0604020202020204" pitchFamily="34" charset="0"/>
                <a:cs typeface="Arial" panose="020B0604020202020204" pitchFamily="34" charset="0"/>
              </a:rPr>
              <a:t>yment Process for Independent Living Services (ILS) Contracts</a:t>
            </a:r>
          </a:p>
          <a:p>
            <a:pPr lvl="0" algn="ctr">
              <a:spcBef>
                <a:spcPts val="300"/>
              </a:spcBef>
              <a:spcAft>
                <a:spcPts val="300"/>
              </a:spcAft>
              <a:defRPr/>
            </a:pPr>
            <a:r>
              <a:rPr lang="en-US" sz="2800" b="1" dirty="0">
                <a:solidFill>
                  <a:prstClr val="white"/>
                </a:solidFill>
                <a:latin typeface="Arial" panose="020B0604020202020204" pitchFamily="34" charset="0"/>
                <a:cs typeface="Arial" panose="020B0604020202020204" pitchFamily="34" charset="0"/>
              </a:rPr>
              <a:t>Centers for Independent Living</a:t>
            </a:r>
          </a:p>
          <a:p>
            <a:pPr lvl="0" algn="ctr">
              <a:spcBef>
                <a:spcPts val="300"/>
              </a:spcBef>
              <a:spcAft>
                <a:spcPts val="300"/>
              </a:spcAft>
              <a:defRPr/>
            </a:pPr>
            <a:r>
              <a:rPr lang="en-US" sz="2000" b="1" dirty="0">
                <a:solidFill>
                  <a:prstClr val="white"/>
                </a:solidFill>
                <a:latin typeface="Arial" panose="020B0604020202020204" pitchFamily="34" charset="0"/>
                <a:cs typeface="Arial" panose="020B0604020202020204" pitchFamily="34" charset="0"/>
              </a:rPr>
              <a:t>Presented by MRS Program Enhancement Division</a:t>
            </a:r>
            <a:endParaRPr lang="en-US" sz="16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4272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5FE948-0FC3-4A37-99B6-98735C22E2CC}"/>
              </a:ext>
            </a:extLst>
          </p:cNvPr>
          <p:cNvGrpSpPr/>
          <p:nvPr/>
        </p:nvGrpSpPr>
        <p:grpSpPr>
          <a:xfrm>
            <a:off x="371362" y="6317176"/>
            <a:ext cx="3618866" cy="246221"/>
            <a:chOff x="142762" y="6177821"/>
            <a:chExt cx="3618866" cy="246221"/>
          </a:xfrm>
        </p:grpSpPr>
        <p:grpSp>
          <p:nvGrpSpPr>
            <p:cNvPr id="3" name="Group 2">
              <a:extLst>
                <a:ext uri="{FF2B5EF4-FFF2-40B4-BE49-F238E27FC236}">
                  <a16:creationId xmlns:a16="http://schemas.microsoft.com/office/drawing/2014/main" id="{AA2D3783-CD8D-4D0C-81F4-E74B2B4621A1}"/>
                </a:ext>
              </a:extLst>
            </p:cNvPr>
            <p:cNvGrpSpPr/>
            <p:nvPr/>
          </p:nvGrpSpPr>
          <p:grpSpPr>
            <a:xfrm>
              <a:off x="142762" y="6177821"/>
              <a:ext cx="3618866" cy="246221"/>
              <a:chOff x="4130301" y="6027363"/>
              <a:chExt cx="3618866" cy="246221"/>
            </a:xfrm>
          </p:grpSpPr>
          <p:sp>
            <p:nvSpPr>
              <p:cNvPr id="2" name="TextBox 1">
                <a:extLst>
                  <a:ext uri="{FF2B5EF4-FFF2-40B4-BE49-F238E27FC236}">
                    <a16:creationId xmlns:a16="http://schemas.microsoft.com/office/drawing/2014/main" id="{A9B1B7D5-3590-4EC6-AD08-1FCB3187881E}"/>
                  </a:ext>
                </a:extLst>
              </p:cNvPr>
              <p:cNvSpPr txBox="1"/>
              <p:nvPr/>
            </p:nvSpPr>
            <p:spPr>
              <a:xfrm>
                <a:off x="5096315" y="6027363"/>
                <a:ext cx="2652852"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MICHIGAN REHABILITATION SERVICES</a:t>
                </a:r>
              </a:p>
            </p:txBody>
          </p:sp>
          <p:pic>
            <p:nvPicPr>
              <p:cNvPr id="8" name="Picture 7" descr="MRSlogoColor1">
                <a:extLst>
                  <a:ext uri="{FF2B5EF4-FFF2-40B4-BE49-F238E27FC236}">
                    <a16:creationId xmlns:a16="http://schemas.microsoft.com/office/drawing/2014/main" id="{646B1B6C-5AF0-4868-BDBF-A60E4720A1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0301" y="6037841"/>
                <a:ext cx="845820" cy="228600"/>
              </a:xfrm>
              <a:prstGeom prst="rect">
                <a:avLst/>
              </a:prstGeom>
              <a:noFill/>
              <a:ln>
                <a:noFill/>
              </a:ln>
            </p:spPr>
          </p:pic>
        </p:grpSp>
        <p:cxnSp>
          <p:nvCxnSpPr>
            <p:cNvPr id="11" name="Straight Connector 10">
              <a:extLst>
                <a:ext uri="{FF2B5EF4-FFF2-40B4-BE49-F238E27FC236}">
                  <a16:creationId xmlns:a16="http://schemas.microsoft.com/office/drawing/2014/main" id="{9499195C-D3A3-4889-A172-FFF9ED8C30B5}"/>
                </a:ext>
              </a:extLst>
            </p:cNvPr>
            <p:cNvCxnSpPr>
              <a:cxnSpLocks/>
            </p:cNvCxnSpPr>
            <p:nvPr/>
          </p:nvCxnSpPr>
          <p:spPr>
            <a:xfrm>
              <a:off x="1104503" y="6184251"/>
              <a:ext cx="0" cy="228600"/>
            </a:xfrm>
            <a:prstGeom prst="line">
              <a:avLst/>
            </a:prstGeom>
            <a:ln w="0" cap="sq">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487E2EC-1494-4013-8DE2-12F2E2F3894A}"/>
              </a:ext>
            </a:extLst>
          </p:cNvPr>
          <p:cNvSpPr txBox="1"/>
          <p:nvPr/>
        </p:nvSpPr>
        <p:spPr>
          <a:xfrm>
            <a:off x="371362" y="423993"/>
            <a:ext cx="10727674" cy="584775"/>
          </a:xfrm>
          <a:prstGeom prst="rect">
            <a:avLst/>
          </a:prstGeom>
          <a:noFill/>
        </p:spPr>
        <p:txBody>
          <a:bodyPr wrap="square" rtlCol="0">
            <a:spAutoFit/>
          </a:bodyPr>
          <a:lstStyle/>
          <a:p>
            <a:pPr lvl="0">
              <a:spcBef>
                <a:spcPts val="300"/>
              </a:spcBef>
              <a:spcAft>
                <a:spcPts val="300"/>
              </a:spcAft>
              <a:defRPr/>
            </a:pPr>
            <a:r>
              <a:rPr lang="en-US" sz="3200" b="1" dirty="0">
                <a:solidFill>
                  <a:srgbClr val="003E51"/>
                </a:solidFill>
                <a:latin typeface="Arial" panose="020B0604020202020204" pitchFamily="34" charset="0"/>
                <a:cs typeface="Arial" panose="020B0604020202020204" pitchFamily="34" charset="0"/>
              </a:rPr>
              <a:t>Payment Process for ILS Contracts</a:t>
            </a:r>
          </a:p>
        </p:txBody>
      </p:sp>
      <p:sp>
        <p:nvSpPr>
          <p:cNvPr id="16" name="TextBox 15">
            <a:extLst>
              <a:ext uri="{FF2B5EF4-FFF2-40B4-BE49-F238E27FC236}">
                <a16:creationId xmlns:a16="http://schemas.microsoft.com/office/drawing/2014/main" id="{34876770-5D03-4D30-8248-2E66EFBBAFD5}"/>
              </a:ext>
            </a:extLst>
          </p:cNvPr>
          <p:cNvSpPr txBox="1"/>
          <p:nvPr/>
        </p:nvSpPr>
        <p:spPr>
          <a:xfrm>
            <a:off x="942228" y="1450992"/>
            <a:ext cx="11249772" cy="480131"/>
          </a:xfrm>
          <a:prstGeom prst="rect">
            <a:avLst/>
          </a:prstGeom>
          <a:noFill/>
        </p:spPr>
        <p:txBody>
          <a:bodyPr wrap="square">
            <a:spAutoFit/>
          </a:bodyPr>
          <a:lstStyle/>
          <a:p>
            <a:pPr marL="0" marR="0" lvl="0" indent="0" algn="l" defTabSz="914400" rtl="0" eaLnBrk="1" fontAlgn="auto" latinLnBrk="0" hangingPunct="1">
              <a:lnSpc>
                <a:spcPct val="90000"/>
              </a:lnSpc>
              <a:spcBef>
                <a:spcPts val="600"/>
              </a:spcBef>
              <a:spcAft>
                <a:spcPts val="600"/>
              </a:spcAft>
              <a:buClr>
                <a:srgbClr val="9DBFBE"/>
              </a:buClr>
              <a:buSzPct val="100000"/>
              <a:buFont typeface="Calibri" panose="020F0502020204030204" pitchFamily="34" charset="0"/>
              <a:buNone/>
              <a:tabLst/>
              <a:defRPr/>
            </a:pPr>
            <a:r>
              <a:rPr lang="en-US" altLang="en-US" sz="2800" b="1" dirty="0">
                <a:solidFill>
                  <a:srgbClr val="003E51"/>
                </a:solidFill>
                <a:latin typeface="Arial" panose="020B0604020202020204" pitchFamily="34" charset="0"/>
                <a:cs typeface="Arial" panose="020B0604020202020204" pitchFamily="34" charset="0"/>
              </a:rPr>
              <a:t>Internal Control </a:t>
            </a:r>
            <a:r>
              <a:rPr lang="en-US" altLang="en-US" sz="2800" b="1" dirty="0">
                <a:solidFill>
                  <a:srgbClr val="003E51"/>
                </a:solidFill>
                <a:latin typeface="Arial" panose="020B0604020202020204" pitchFamily="34" charset="0"/>
                <a:cs typeface="Arial" panose="020B0604020202020204" pitchFamily="34" charset="0"/>
                <a:sym typeface="Wingdings" panose="05000000000000000000" pitchFamily="2" charset="2"/>
              </a:rPr>
              <a:t></a:t>
            </a:r>
            <a:r>
              <a:rPr lang="en-US" altLang="en-US" sz="2800" b="1" dirty="0">
                <a:solidFill>
                  <a:srgbClr val="003E51"/>
                </a:solidFill>
                <a:latin typeface="Arial" panose="020B0604020202020204" pitchFamily="34" charset="0"/>
                <a:cs typeface="Arial" panose="020B0604020202020204" pitchFamily="34" charset="0"/>
              </a:rPr>
              <a:t> Protect State GF/GP and SSA-PI Funding </a:t>
            </a:r>
            <a:endParaRPr kumimoji="0" lang="en-US" altLang="en-US" sz="2000" b="1" i="0" u="none" strike="noStrike" kern="1200" cap="none" spc="0" normalizeH="0" baseline="0" noProof="0" dirty="0">
              <a:ln>
                <a:noFill/>
              </a:ln>
              <a:solidFill>
                <a:srgbClr val="003E51"/>
              </a:solidFill>
              <a:effectLst/>
              <a:uLnTx/>
              <a:uFillTx/>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05D78A1-96BB-4497-BBDE-7E59CFD6DAA7}"/>
              </a:ext>
            </a:extLst>
          </p:cNvPr>
          <p:cNvSpPr txBox="1"/>
          <p:nvPr/>
        </p:nvSpPr>
        <p:spPr>
          <a:xfrm>
            <a:off x="1550526" y="2020870"/>
            <a:ext cx="10376453" cy="1354217"/>
          </a:xfrm>
          <a:prstGeom prst="rect">
            <a:avLst/>
          </a:prstGeom>
          <a:noFill/>
        </p:spPr>
        <p:txBody>
          <a:bodyPr wrap="square" rtlCol="0">
            <a:spAutoFit/>
          </a:bodyPr>
          <a:lstStyle/>
          <a:p>
            <a:pPr>
              <a:lnSpc>
                <a:spcPct val="100000"/>
              </a:lnSpc>
              <a:spcBef>
                <a:spcPts val="600"/>
              </a:spcBef>
              <a:spcAft>
                <a:spcPts val="600"/>
              </a:spcAft>
              <a:buClr>
                <a:srgbClr val="C05131"/>
              </a:buClr>
              <a:buSzPct val="100000"/>
              <a:defRPr/>
            </a:pPr>
            <a:r>
              <a:rPr lang="en-US" sz="2400" b="1" dirty="0">
                <a:solidFill>
                  <a:srgbClr val="C05131"/>
                </a:solidFill>
                <a:latin typeface="Arial" panose="020B0604020202020204" pitchFamily="34" charset="0"/>
                <a:cs typeface="Arial" panose="020B0604020202020204" pitchFamily="34" charset="0"/>
                <a:sym typeface="Wingdings 3" panose="05040102010807070707" pitchFamily="18" charset="2"/>
              </a:rPr>
              <a:t>Drawing from the sources of funding:  </a:t>
            </a:r>
          </a:p>
          <a:p>
            <a:pPr>
              <a:lnSpc>
                <a:spcPct val="100000"/>
              </a:lnSpc>
              <a:spcBef>
                <a:spcPts val="600"/>
              </a:spcBef>
              <a:spcAft>
                <a:spcPts val="600"/>
              </a:spcAft>
              <a:buClr>
                <a:srgbClr val="C05131"/>
              </a:buClr>
              <a:buSzPct val="100000"/>
              <a:defRPr/>
            </a:pPr>
            <a:r>
              <a:rPr lang="en-US" sz="2400" dirty="0">
                <a:latin typeface="Arial" panose="020B0604020202020204" pitchFamily="34" charset="0"/>
                <a:cs typeface="Arial" panose="020B0604020202020204" pitchFamily="34" charset="0"/>
                <a:sym typeface="Wingdings 3" panose="05040102010807070707" pitchFamily="18" charset="2"/>
              </a:rPr>
              <a:t>The type of funds drawn down by each CIL depends upon the timing and amount of their billing (SOE).</a:t>
            </a:r>
          </a:p>
        </p:txBody>
      </p:sp>
      <p:sp>
        <p:nvSpPr>
          <p:cNvPr id="12" name="Rectangle 11">
            <a:extLst>
              <a:ext uri="{FF2B5EF4-FFF2-40B4-BE49-F238E27FC236}">
                <a16:creationId xmlns:a16="http://schemas.microsoft.com/office/drawing/2014/main" id="{2E4FFA26-22AA-4308-B012-FDBDD4AD3BF9}"/>
              </a:ext>
            </a:extLst>
          </p:cNvPr>
          <p:cNvSpPr>
            <a:spLocks noChangeAspect="1"/>
          </p:cNvSpPr>
          <p:nvPr/>
        </p:nvSpPr>
        <p:spPr>
          <a:xfrm>
            <a:off x="2681922" y="3936073"/>
            <a:ext cx="1531006" cy="1811241"/>
          </a:xfrm>
          <a:prstGeom prst="rect">
            <a:avLst/>
          </a:prstGeom>
          <a:solidFill>
            <a:srgbClr val="003E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r>
              <a:rPr lang="en-US" b="1" dirty="0">
                <a:solidFill>
                  <a:schemeClr val="bg1"/>
                </a:solidFill>
                <a:latin typeface="Arial" panose="020B0604020202020204" pitchFamily="34" charset="0"/>
                <a:cs typeface="Arial" panose="020B0604020202020204" pitchFamily="34" charset="0"/>
              </a:rPr>
              <a:t>State Funds</a:t>
            </a:r>
          </a:p>
          <a:p>
            <a:pPr algn="ctr">
              <a:spcBef>
                <a:spcPts val="600"/>
              </a:spcBef>
              <a:spcAft>
                <a:spcPts val="600"/>
              </a:spcAft>
            </a:pPr>
            <a:r>
              <a:rPr lang="en-US" b="1" u="sng" dirty="0">
                <a:solidFill>
                  <a:schemeClr val="bg1"/>
                </a:solidFill>
                <a:latin typeface="Arial" panose="020B0604020202020204" pitchFamily="34" charset="0"/>
                <a:cs typeface="Arial" panose="020B0604020202020204" pitchFamily="34" charset="0"/>
              </a:rPr>
              <a:t>$5,500,000</a:t>
            </a: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B782AC4C-6C6C-401A-A0B7-143B93406EB8}"/>
              </a:ext>
            </a:extLst>
          </p:cNvPr>
          <p:cNvSpPr>
            <a:spLocks noChangeAspect="1"/>
          </p:cNvSpPr>
          <p:nvPr/>
        </p:nvSpPr>
        <p:spPr>
          <a:xfrm>
            <a:off x="4421618" y="3946544"/>
            <a:ext cx="1531007" cy="1811241"/>
          </a:xfrm>
          <a:prstGeom prst="rect">
            <a:avLst/>
          </a:prstGeom>
          <a:solidFill>
            <a:srgbClr val="003E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b="1" dirty="0">
                <a:solidFill>
                  <a:schemeClr val="bg1"/>
                </a:solidFill>
                <a:latin typeface="Arial" panose="020B0604020202020204" pitchFamily="34" charset="0"/>
                <a:cs typeface="Arial" panose="020B0604020202020204" pitchFamily="34" charset="0"/>
              </a:rPr>
              <a:t>SSA-PI</a:t>
            </a:r>
          </a:p>
          <a:p>
            <a:pPr algn="ctr">
              <a:spcBef>
                <a:spcPts val="600"/>
              </a:spcBef>
              <a:spcAft>
                <a:spcPts val="600"/>
              </a:spcAft>
            </a:pPr>
            <a:r>
              <a:rPr lang="en-US" b="1" u="sng" dirty="0">
                <a:solidFill>
                  <a:schemeClr val="bg1"/>
                </a:solidFill>
                <a:latin typeface="Arial" panose="020B0604020202020204" pitchFamily="34" charset="0"/>
                <a:cs typeface="Arial" panose="020B0604020202020204" pitchFamily="34" charset="0"/>
              </a:rPr>
              <a:t>$2,300,000</a:t>
            </a:r>
          </a:p>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C4A4590-D388-4321-A27C-B8048FA8ACA4}"/>
              </a:ext>
            </a:extLst>
          </p:cNvPr>
          <p:cNvSpPr>
            <a:spLocks/>
          </p:cNvSpPr>
          <p:nvPr/>
        </p:nvSpPr>
        <p:spPr>
          <a:xfrm>
            <a:off x="6161314" y="3945678"/>
            <a:ext cx="1527048" cy="1810512"/>
          </a:xfrm>
          <a:prstGeom prst="rect">
            <a:avLst/>
          </a:prstGeom>
          <a:solidFill>
            <a:srgbClr val="003E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Bef>
                <a:spcPts val="600"/>
              </a:spcBef>
              <a:spcAft>
                <a:spcPts val="600"/>
              </a:spcAft>
            </a:pPr>
            <a:r>
              <a:rPr lang="en-US" b="1" dirty="0">
                <a:solidFill>
                  <a:schemeClr val="bg1"/>
                </a:solidFill>
                <a:latin typeface="Arial" panose="020B0604020202020204" pitchFamily="34" charset="0"/>
                <a:cs typeface="Arial" panose="020B0604020202020204" pitchFamily="34" charset="0"/>
              </a:rPr>
              <a:t>Title VII</a:t>
            </a:r>
          </a:p>
          <a:p>
            <a:pPr algn="ctr">
              <a:spcBef>
                <a:spcPts val="600"/>
              </a:spcBef>
              <a:spcAft>
                <a:spcPts val="600"/>
              </a:spcAft>
            </a:pPr>
            <a:r>
              <a:rPr lang="en-US" b="1" u="sng" dirty="0">
                <a:solidFill>
                  <a:schemeClr val="bg1"/>
                </a:solidFill>
                <a:latin typeface="Arial" panose="020B0604020202020204" pitchFamily="34" charset="0"/>
                <a:cs typeface="Arial" panose="020B0604020202020204" pitchFamily="34" charset="0"/>
              </a:rPr>
              <a:t>$230,000</a:t>
            </a:r>
          </a:p>
          <a:p>
            <a:pPr algn="ctr">
              <a:spcBef>
                <a:spcPts val="600"/>
              </a:spcBef>
              <a:spcAft>
                <a:spcPts val="600"/>
              </a:spcAft>
            </a:pPr>
            <a:endParaRPr lang="en-US" b="1" u="sng" dirty="0">
              <a:solidFill>
                <a:srgbClr val="003E5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7AB2691C-794D-4D66-9E3D-48C23E728388}"/>
              </a:ext>
            </a:extLst>
          </p:cNvPr>
          <p:cNvSpPr>
            <a:spLocks noChangeAspect="1"/>
          </p:cNvSpPr>
          <p:nvPr/>
        </p:nvSpPr>
        <p:spPr>
          <a:xfrm>
            <a:off x="9054606" y="3946545"/>
            <a:ext cx="2195168" cy="1811240"/>
          </a:xfrm>
          <a:prstGeom prst="rect">
            <a:avLst/>
          </a:prstGeom>
          <a:solidFill>
            <a:srgbClr val="00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b="1" dirty="0">
                <a:solidFill>
                  <a:schemeClr val="bg1"/>
                </a:solidFill>
                <a:latin typeface="Arial" panose="020B0604020202020204" pitchFamily="34" charset="0"/>
                <a:cs typeface="Arial" panose="020B0604020202020204" pitchFamily="34" charset="0"/>
              </a:rPr>
              <a:t>Title VII</a:t>
            </a:r>
          </a:p>
          <a:p>
            <a:pPr algn="ctr">
              <a:spcBef>
                <a:spcPts val="600"/>
              </a:spcBef>
              <a:spcAft>
                <a:spcPts val="600"/>
              </a:spcAft>
            </a:pPr>
            <a:r>
              <a:rPr lang="en-US" b="1" dirty="0">
                <a:solidFill>
                  <a:schemeClr val="bg1"/>
                </a:solidFill>
                <a:latin typeface="Arial" panose="020B0604020202020204" pitchFamily="34" charset="0"/>
                <a:cs typeface="Arial" panose="020B0604020202020204" pitchFamily="34" charset="0"/>
              </a:rPr>
              <a:t>$356,688</a:t>
            </a:r>
          </a:p>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D0F7FFE7-3806-4741-88F3-A4832B4C6619}"/>
              </a:ext>
            </a:extLst>
          </p:cNvPr>
          <p:cNvCxnSpPr/>
          <p:nvPr/>
        </p:nvCxnSpPr>
        <p:spPr>
          <a:xfrm>
            <a:off x="942228" y="3738153"/>
            <a:ext cx="6722470" cy="0"/>
          </a:xfrm>
          <a:prstGeom prst="line">
            <a:avLst/>
          </a:prstGeom>
          <a:ln w="19050">
            <a:solidFill>
              <a:srgbClr val="003E5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9AE455E-B51D-4285-BA96-CA6D4296D389}"/>
              </a:ext>
            </a:extLst>
          </p:cNvPr>
          <p:cNvCxnSpPr>
            <a:cxnSpLocks/>
          </p:cNvCxnSpPr>
          <p:nvPr/>
        </p:nvCxnSpPr>
        <p:spPr>
          <a:xfrm>
            <a:off x="9054606" y="3725453"/>
            <a:ext cx="2195168" cy="0"/>
          </a:xfrm>
          <a:prstGeom prst="line">
            <a:avLst/>
          </a:prstGeom>
          <a:ln w="19050">
            <a:solidFill>
              <a:srgbClr val="003E5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CBCAA30-C637-499C-9D80-490FB4E81D62}"/>
              </a:ext>
            </a:extLst>
          </p:cNvPr>
          <p:cNvSpPr txBox="1"/>
          <p:nvPr/>
        </p:nvSpPr>
        <p:spPr>
          <a:xfrm>
            <a:off x="3511689" y="3538274"/>
            <a:ext cx="1583547" cy="369332"/>
          </a:xfrm>
          <a:prstGeom prst="rect">
            <a:avLst/>
          </a:prstGeom>
          <a:solidFill>
            <a:schemeClr val="bg1"/>
          </a:solidFill>
        </p:spPr>
        <p:txBody>
          <a:bodyPr wrap="square" rtlCol="0">
            <a:spAutoFit/>
          </a:bodyPr>
          <a:lstStyle/>
          <a:p>
            <a:pPr algn="ctr"/>
            <a:r>
              <a:rPr lang="en-US" b="1" dirty="0">
                <a:solidFill>
                  <a:srgbClr val="C05131"/>
                </a:solidFill>
                <a:latin typeface="Arial" panose="020B0604020202020204" pitchFamily="34" charset="0"/>
                <a:cs typeface="Arial" panose="020B0604020202020204" pitchFamily="34" charset="0"/>
              </a:rPr>
              <a:t>First Dollars</a:t>
            </a:r>
          </a:p>
        </p:txBody>
      </p:sp>
      <p:sp>
        <p:nvSpPr>
          <p:cNvPr id="22" name="TextBox 21">
            <a:extLst>
              <a:ext uri="{FF2B5EF4-FFF2-40B4-BE49-F238E27FC236}">
                <a16:creationId xmlns:a16="http://schemas.microsoft.com/office/drawing/2014/main" id="{5C786492-4998-4665-B9B8-1FE0F80EE621}"/>
              </a:ext>
            </a:extLst>
          </p:cNvPr>
          <p:cNvSpPr txBox="1"/>
          <p:nvPr/>
        </p:nvSpPr>
        <p:spPr>
          <a:xfrm>
            <a:off x="9360416" y="3520548"/>
            <a:ext cx="1583547" cy="369332"/>
          </a:xfrm>
          <a:prstGeom prst="rect">
            <a:avLst/>
          </a:prstGeom>
          <a:solidFill>
            <a:schemeClr val="bg1"/>
          </a:solidFill>
        </p:spPr>
        <p:txBody>
          <a:bodyPr wrap="square" rtlCol="0">
            <a:spAutoFit/>
          </a:bodyPr>
          <a:lstStyle/>
          <a:p>
            <a:pPr algn="ctr"/>
            <a:r>
              <a:rPr lang="en-US" b="1" dirty="0">
                <a:solidFill>
                  <a:srgbClr val="C05131"/>
                </a:solidFill>
                <a:latin typeface="Arial" panose="020B0604020202020204" pitchFamily="34" charset="0"/>
                <a:cs typeface="Arial" panose="020B0604020202020204" pitchFamily="34" charset="0"/>
              </a:rPr>
              <a:t>Last Dollars</a:t>
            </a:r>
          </a:p>
        </p:txBody>
      </p:sp>
      <p:sp>
        <p:nvSpPr>
          <p:cNvPr id="23" name="Rectangle 22">
            <a:extLst>
              <a:ext uri="{FF2B5EF4-FFF2-40B4-BE49-F238E27FC236}">
                <a16:creationId xmlns:a16="http://schemas.microsoft.com/office/drawing/2014/main" id="{5E8049B6-16FA-4F92-B101-7FEB460FDF28}"/>
              </a:ext>
            </a:extLst>
          </p:cNvPr>
          <p:cNvSpPr>
            <a:spLocks noChangeAspect="1"/>
          </p:cNvSpPr>
          <p:nvPr/>
        </p:nvSpPr>
        <p:spPr>
          <a:xfrm>
            <a:off x="942226" y="3944949"/>
            <a:ext cx="1531006" cy="1811241"/>
          </a:xfrm>
          <a:prstGeom prst="rect">
            <a:avLst/>
          </a:prstGeom>
          <a:solidFill>
            <a:srgbClr val="003E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r>
              <a:rPr lang="en-US" b="1" dirty="0">
                <a:solidFill>
                  <a:schemeClr val="bg1"/>
                </a:solidFill>
                <a:latin typeface="Arial" panose="020B0604020202020204" pitchFamily="34" charset="0"/>
                <a:cs typeface="Arial" panose="020B0604020202020204" pitchFamily="34" charset="0"/>
              </a:rPr>
              <a:t>PPP Funding</a:t>
            </a:r>
          </a:p>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3097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5FE948-0FC3-4A37-99B6-98735C22E2CC}"/>
              </a:ext>
            </a:extLst>
          </p:cNvPr>
          <p:cNvGrpSpPr/>
          <p:nvPr/>
        </p:nvGrpSpPr>
        <p:grpSpPr>
          <a:xfrm>
            <a:off x="371362" y="6317176"/>
            <a:ext cx="3618866" cy="246221"/>
            <a:chOff x="142762" y="6177821"/>
            <a:chExt cx="3618866" cy="246221"/>
          </a:xfrm>
        </p:grpSpPr>
        <p:grpSp>
          <p:nvGrpSpPr>
            <p:cNvPr id="3" name="Group 2">
              <a:extLst>
                <a:ext uri="{FF2B5EF4-FFF2-40B4-BE49-F238E27FC236}">
                  <a16:creationId xmlns:a16="http://schemas.microsoft.com/office/drawing/2014/main" id="{AA2D3783-CD8D-4D0C-81F4-E74B2B4621A1}"/>
                </a:ext>
              </a:extLst>
            </p:cNvPr>
            <p:cNvGrpSpPr/>
            <p:nvPr/>
          </p:nvGrpSpPr>
          <p:grpSpPr>
            <a:xfrm>
              <a:off x="142762" y="6177821"/>
              <a:ext cx="3618866" cy="246221"/>
              <a:chOff x="4130301" y="6027363"/>
              <a:chExt cx="3618866" cy="246221"/>
            </a:xfrm>
          </p:grpSpPr>
          <p:sp>
            <p:nvSpPr>
              <p:cNvPr id="2" name="TextBox 1">
                <a:extLst>
                  <a:ext uri="{FF2B5EF4-FFF2-40B4-BE49-F238E27FC236}">
                    <a16:creationId xmlns:a16="http://schemas.microsoft.com/office/drawing/2014/main" id="{A9B1B7D5-3590-4EC6-AD08-1FCB3187881E}"/>
                  </a:ext>
                </a:extLst>
              </p:cNvPr>
              <p:cNvSpPr txBox="1"/>
              <p:nvPr/>
            </p:nvSpPr>
            <p:spPr>
              <a:xfrm>
                <a:off x="5096315" y="6027363"/>
                <a:ext cx="2652852"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MICHIGAN REHABILITATION SERVICES</a:t>
                </a:r>
              </a:p>
            </p:txBody>
          </p:sp>
          <p:pic>
            <p:nvPicPr>
              <p:cNvPr id="8" name="Picture 7" descr="MRSlogoColor1">
                <a:extLst>
                  <a:ext uri="{FF2B5EF4-FFF2-40B4-BE49-F238E27FC236}">
                    <a16:creationId xmlns:a16="http://schemas.microsoft.com/office/drawing/2014/main" id="{646B1B6C-5AF0-4868-BDBF-A60E4720A1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0301" y="6037841"/>
                <a:ext cx="845820" cy="228600"/>
              </a:xfrm>
              <a:prstGeom prst="rect">
                <a:avLst/>
              </a:prstGeom>
              <a:noFill/>
              <a:ln>
                <a:noFill/>
              </a:ln>
            </p:spPr>
          </p:pic>
        </p:grpSp>
        <p:cxnSp>
          <p:nvCxnSpPr>
            <p:cNvPr id="11" name="Straight Connector 10">
              <a:extLst>
                <a:ext uri="{FF2B5EF4-FFF2-40B4-BE49-F238E27FC236}">
                  <a16:creationId xmlns:a16="http://schemas.microsoft.com/office/drawing/2014/main" id="{9499195C-D3A3-4889-A172-FFF9ED8C30B5}"/>
                </a:ext>
              </a:extLst>
            </p:cNvPr>
            <p:cNvCxnSpPr>
              <a:cxnSpLocks/>
            </p:cNvCxnSpPr>
            <p:nvPr/>
          </p:nvCxnSpPr>
          <p:spPr>
            <a:xfrm>
              <a:off x="1104503" y="6184251"/>
              <a:ext cx="0" cy="228600"/>
            </a:xfrm>
            <a:prstGeom prst="line">
              <a:avLst/>
            </a:prstGeom>
            <a:ln w="0" cap="sq">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23F94DCD-69F2-4364-B566-A01418B5C9D0}"/>
              </a:ext>
            </a:extLst>
          </p:cNvPr>
          <p:cNvSpPr txBox="1"/>
          <p:nvPr/>
        </p:nvSpPr>
        <p:spPr>
          <a:xfrm>
            <a:off x="371362" y="423993"/>
            <a:ext cx="10727674" cy="584775"/>
          </a:xfrm>
          <a:prstGeom prst="rect">
            <a:avLst/>
          </a:prstGeom>
          <a:noFill/>
        </p:spPr>
        <p:txBody>
          <a:bodyPr wrap="square" rtlCol="0">
            <a:spAutoFit/>
          </a:bodyPr>
          <a:lstStyle/>
          <a:p>
            <a:pPr lvl="0">
              <a:spcBef>
                <a:spcPts val="300"/>
              </a:spcBef>
              <a:spcAft>
                <a:spcPts val="300"/>
              </a:spcAft>
              <a:defRPr/>
            </a:pPr>
            <a:r>
              <a:rPr lang="en-US" sz="3200" b="1" dirty="0">
                <a:solidFill>
                  <a:srgbClr val="003E51"/>
                </a:solidFill>
                <a:latin typeface="Arial" panose="020B0604020202020204" pitchFamily="34" charset="0"/>
                <a:cs typeface="Arial" panose="020B0604020202020204" pitchFamily="34" charset="0"/>
              </a:rPr>
              <a:t>Payment Process for ILS Contracts</a:t>
            </a:r>
          </a:p>
        </p:txBody>
      </p:sp>
      <p:sp>
        <p:nvSpPr>
          <p:cNvPr id="14" name="TextBox 13">
            <a:extLst>
              <a:ext uri="{FF2B5EF4-FFF2-40B4-BE49-F238E27FC236}">
                <a16:creationId xmlns:a16="http://schemas.microsoft.com/office/drawing/2014/main" id="{201AD759-B7BB-4D8B-A053-8C323A574161}"/>
              </a:ext>
            </a:extLst>
          </p:cNvPr>
          <p:cNvSpPr txBox="1"/>
          <p:nvPr/>
        </p:nvSpPr>
        <p:spPr>
          <a:xfrm>
            <a:off x="942228" y="1450992"/>
            <a:ext cx="11249772" cy="1031051"/>
          </a:xfrm>
          <a:prstGeom prst="rect">
            <a:avLst/>
          </a:prstGeom>
          <a:noFill/>
        </p:spPr>
        <p:txBody>
          <a:bodyPr wrap="square">
            <a:spAutoFit/>
          </a:bodyPr>
          <a:lstStyle/>
          <a:p>
            <a:pPr lvl="0">
              <a:spcBef>
                <a:spcPts val="300"/>
              </a:spcBef>
              <a:spcAft>
                <a:spcPts val="300"/>
              </a:spcAft>
              <a:defRPr/>
            </a:pPr>
            <a:r>
              <a:rPr kumimoji="0" lang="en-US" sz="2800" b="1" i="0" u="none" strike="noStrike" kern="1200" cap="none" spc="-50" normalizeH="0" baseline="0" noProof="0" dirty="0">
                <a:ln>
                  <a:noFill/>
                </a:ln>
                <a:solidFill>
                  <a:srgbClr val="003E51"/>
                </a:solidFill>
                <a:effectLst/>
                <a:uLnTx/>
                <a:uFillTx/>
                <a:latin typeface="Calibri" panose="020F0502020204030204"/>
                <a:ea typeface="+mj-ea"/>
                <a:cs typeface="Arial" panose="020B0604020202020204" pitchFamily="34" charset="0"/>
              </a:rPr>
              <a:t>Demonstration of Spreadsheet w/Percentage of Spending</a:t>
            </a:r>
          </a:p>
          <a:p>
            <a:pPr lvl="0">
              <a:spcBef>
                <a:spcPts val="300"/>
              </a:spcBef>
              <a:spcAft>
                <a:spcPts val="300"/>
              </a:spcAft>
              <a:defRPr/>
            </a:pPr>
            <a:endParaRPr kumimoji="0" lang="en-US" sz="2800" b="1" i="0" u="none" strike="noStrike" kern="1200" cap="none" spc="-50" normalizeH="0" baseline="0" noProof="0" dirty="0">
              <a:ln>
                <a:noFill/>
              </a:ln>
              <a:solidFill>
                <a:srgbClr val="003E51"/>
              </a:solidFill>
              <a:effectLst/>
              <a:uLnTx/>
              <a:uFillTx/>
              <a:latin typeface="Calibri" panose="020F0502020204030204"/>
              <a:ea typeface="+mj-ea"/>
              <a:cs typeface="Arial" panose="020B0604020202020204" pitchFamily="34" charset="0"/>
            </a:endParaRPr>
          </a:p>
        </p:txBody>
      </p:sp>
      <p:pic>
        <p:nvPicPr>
          <p:cNvPr id="5" name="Graphic 4" descr="Table with solid fill">
            <a:extLst>
              <a:ext uri="{FF2B5EF4-FFF2-40B4-BE49-F238E27FC236}">
                <a16:creationId xmlns:a16="http://schemas.microsoft.com/office/drawing/2014/main" id="{A66845F2-38B6-49D0-9BAA-89057B4C5E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56538" y="1995292"/>
            <a:ext cx="2878923" cy="2878923"/>
          </a:xfrm>
          <a:prstGeom prst="rect">
            <a:avLst/>
          </a:prstGeom>
        </p:spPr>
      </p:pic>
    </p:spTree>
    <p:extLst>
      <p:ext uri="{BB962C8B-B14F-4D97-AF65-F5344CB8AC3E}">
        <p14:creationId xmlns:p14="http://schemas.microsoft.com/office/powerpoint/2010/main" val="1300641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5FE948-0FC3-4A37-99B6-98735C22E2CC}"/>
              </a:ext>
            </a:extLst>
          </p:cNvPr>
          <p:cNvGrpSpPr/>
          <p:nvPr/>
        </p:nvGrpSpPr>
        <p:grpSpPr>
          <a:xfrm>
            <a:off x="371362" y="6317176"/>
            <a:ext cx="3618866" cy="246221"/>
            <a:chOff x="142762" y="6177821"/>
            <a:chExt cx="3618866" cy="246221"/>
          </a:xfrm>
        </p:grpSpPr>
        <p:grpSp>
          <p:nvGrpSpPr>
            <p:cNvPr id="3" name="Group 2">
              <a:extLst>
                <a:ext uri="{FF2B5EF4-FFF2-40B4-BE49-F238E27FC236}">
                  <a16:creationId xmlns:a16="http://schemas.microsoft.com/office/drawing/2014/main" id="{AA2D3783-CD8D-4D0C-81F4-E74B2B4621A1}"/>
                </a:ext>
              </a:extLst>
            </p:cNvPr>
            <p:cNvGrpSpPr/>
            <p:nvPr/>
          </p:nvGrpSpPr>
          <p:grpSpPr>
            <a:xfrm>
              <a:off x="142762" y="6177821"/>
              <a:ext cx="3618866" cy="246221"/>
              <a:chOff x="4130301" y="6027363"/>
              <a:chExt cx="3618866" cy="246221"/>
            </a:xfrm>
          </p:grpSpPr>
          <p:sp>
            <p:nvSpPr>
              <p:cNvPr id="2" name="TextBox 1">
                <a:extLst>
                  <a:ext uri="{FF2B5EF4-FFF2-40B4-BE49-F238E27FC236}">
                    <a16:creationId xmlns:a16="http://schemas.microsoft.com/office/drawing/2014/main" id="{A9B1B7D5-3590-4EC6-AD08-1FCB3187881E}"/>
                  </a:ext>
                </a:extLst>
              </p:cNvPr>
              <p:cNvSpPr txBox="1"/>
              <p:nvPr/>
            </p:nvSpPr>
            <p:spPr>
              <a:xfrm>
                <a:off x="5096315" y="6027363"/>
                <a:ext cx="2652852"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MICHIGAN REHABILITATION SERVICES</a:t>
                </a:r>
              </a:p>
            </p:txBody>
          </p:sp>
          <p:pic>
            <p:nvPicPr>
              <p:cNvPr id="8" name="Picture 7" descr="MRSlogoColor1">
                <a:extLst>
                  <a:ext uri="{FF2B5EF4-FFF2-40B4-BE49-F238E27FC236}">
                    <a16:creationId xmlns:a16="http://schemas.microsoft.com/office/drawing/2014/main" id="{646B1B6C-5AF0-4868-BDBF-A60E4720A1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0301" y="6037841"/>
                <a:ext cx="845820" cy="228600"/>
              </a:xfrm>
              <a:prstGeom prst="rect">
                <a:avLst/>
              </a:prstGeom>
              <a:noFill/>
              <a:ln>
                <a:noFill/>
              </a:ln>
            </p:spPr>
          </p:pic>
        </p:grpSp>
        <p:cxnSp>
          <p:nvCxnSpPr>
            <p:cNvPr id="11" name="Straight Connector 10">
              <a:extLst>
                <a:ext uri="{FF2B5EF4-FFF2-40B4-BE49-F238E27FC236}">
                  <a16:creationId xmlns:a16="http://schemas.microsoft.com/office/drawing/2014/main" id="{9499195C-D3A3-4889-A172-FFF9ED8C30B5}"/>
                </a:ext>
              </a:extLst>
            </p:cNvPr>
            <p:cNvCxnSpPr>
              <a:cxnSpLocks/>
            </p:cNvCxnSpPr>
            <p:nvPr/>
          </p:nvCxnSpPr>
          <p:spPr>
            <a:xfrm>
              <a:off x="1104503" y="6184251"/>
              <a:ext cx="0" cy="228600"/>
            </a:xfrm>
            <a:prstGeom prst="line">
              <a:avLst/>
            </a:prstGeom>
            <a:ln w="0" cap="sq">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23F94DCD-69F2-4364-B566-A01418B5C9D0}"/>
              </a:ext>
            </a:extLst>
          </p:cNvPr>
          <p:cNvSpPr txBox="1"/>
          <p:nvPr/>
        </p:nvSpPr>
        <p:spPr>
          <a:xfrm>
            <a:off x="371362" y="423993"/>
            <a:ext cx="10727674" cy="584775"/>
          </a:xfrm>
          <a:prstGeom prst="rect">
            <a:avLst/>
          </a:prstGeom>
          <a:noFill/>
        </p:spPr>
        <p:txBody>
          <a:bodyPr wrap="square" rtlCol="0">
            <a:spAutoFit/>
          </a:bodyPr>
          <a:lstStyle/>
          <a:p>
            <a:pPr lvl="0">
              <a:spcBef>
                <a:spcPts val="300"/>
              </a:spcBef>
              <a:spcAft>
                <a:spcPts val="300"/>
              </a:spcAft>
              <a:defRPr/>
            </a:pPr>
            <a:r>
              <a:rPr lang="en-US" sz="3200" b="1" dirty="0">
                <a:solidFill>
                  <a:srgbClr val="003E51"/>
                </a:solidFill>
                <a:latin typeface="Arial" panose="020B0604020202020204" pitchFamily="34" charset="0"/>
                <a:cs typeface="Arial" panose="020B0604020202020204" pitchFamily="34" charset="0"/>
              </a:rPr>
              <a:t>Payment Process for ILS Contracts</a:t>
            </a:r>
          </a:p>
        </p:txBody>
      </p:sp>
      <p:sp>
        <p:nvSpPr>
          <p:cNvPr id="14" name="TextBox 13">
            <a:extLst>
              <a:ext uri="{FF2B5EF4-FFF2-40B4-BE49-F238E27FC236}">
                <a16:creationId xmlns:a16="http://schemas.microsoft.com/office/drawing/2014/main" id="{201AD759-B7BB-4D8B-A053-8C323A574161}"/>
              </a:ext>
            </a:extLst>
          </p:cNvPr>
          <p:cNvSpPr txBox="1"/>
          <p:nvPr/>
        </p:nvSpPr>
        <p:spPr>
          <a:xfrm>
            <a:off x="942228" y="1450992"/>
            <a:ext cx="11249772" cy="523220"/>
          </a:xfrm>
          <a:prstGeom prst="rect">
            <a:avLst/>
          </a:prstGeom>
          <a:noFill/>
        </p:spPr>
        <p:txBody>
          <a:bodyPr wrap="square">
            <a:spAutoFit/>
          </a:bodyPr>
          <a:lstStyle/>
          <a:p>
            <a:pPr lvl="0">
              <a:spcBef>
                <a:spcPts val="300"/>
              </a:spcBef>
              <a:spcAft>
                <a:spcPts val="300"/>
              </a:spcAft>
              <a:defRPr/>
            </a:pPr>
            <a:r>
              <a:rPr kumimoji="0" lang="en-US" sz="2800" b="1" i="0" u="none" strike="noStrike" kern="1200" cap="none" spc="-50" normalizeH="0" baseline="0" noProof="0" dirty="0">
                <a:ln>
                  <a:noFill/>
                </a:ln>
                <a:solidFill>
                  <a:srgbClr val="003E51"/>
                </a:solidFill>
                <a:effectLst/>
                <a:uLnTx/>
                <a:uFillTx/>
                <a:latin typeface="Calibri" panose="020F0502020204030204"/>
                <a:ea typeface="+mj-ea"/>
                <a:cs typeface="Arial" panose="020B0604020202020204" pitchFamily="34" charset="0"/>
              </a:rPr>
              <a:t>Payment Process for ILS Contracts</a:t>
            </a:r>
          </a:p>
        </p:txBody>
      </p:sp>
      <p:sp>
        <p:nvSpPr>
          <p:cNvPr id="15" name="TextBox 14">
            <a:extLst>
              <a:ext uri="{FF2B5EF4-FFF2-40B4-BE49-F238E27FC236}">
                <a16:creationId xmlns:a16="http://schemas.microsoft.com/office/drawing/2014/main" id="{F27C9908-6143-4D56-8328-FE542EF4EEF0}"/>
              </a:ext>
            </a:extLst>
          </p:cNvPr>
          <p:cNvSpPr txBox="1"/>
          <p:nvPr/>
        </p:nvSpPr>
        <p:spPr>
          <a:xfrm>
            <a:off x="1550527" y="2020870"/>
            <a:ext cx="9548510" cy="3293209"/>
          </a:xfrm>
          <a:prstGeom prst="rect">
            <a:avLst/>
          </a:prstGeom>
          <a:noFill/>
        </p:spPr>
        <p:txBody>
          <a:bodyPr wrap="square" rtlCol="0">
            <a:spAutoFit/>
          </a:bodyPr>
          <a:lstStyle/>
          <a:p>
            <a:pPr>
              <a:lnSpc>
                <a:spcPct val="100000"/>
              </a:lnSpc>
              <a:spcBef>
                <a:spcPts val="600"/>
              </a:spcBef>
              <a:spcAft>
                <a:spcPts val="600"/>
              </a:spcAft>
              <a:buClr>
                <a:srgbClr val="C05131"/>
              </a:buClr>
              <a:buSzPct val="100000"/>
              <a:defRPr/>
            </a:pPr>
            <a:r>
              <a:rPr lang="en-US" sz="2400" b="1" dirty="0">
                <a:solidFill>
                  <a:srgbClr val="C05131"/>
                </a:solidFill>
                <a:latin typeface="Arial" panose="020B0604020202020204" pitchFamily="34" charset="0"/>
                <a:cs typeface="Arial" panose="020B0604020202020204" pitchFamily="34" charset="0"/>
                <a:sym typeface="Wingdings 3" panose="05040102010807070707" pitchFamily="18" charset="2"/>
              </a:rPr>
              <a:t>All CILs Bill 100% of Their budgeted Amount </a:t>
            </a:r>
          </a:p>
          <a:p>
            <a:pPr>
              <a:lnSpc>
                <a:spcPct val="100000"/>
              </a:lnSpc>
              <a:spcBef>
                <a:spcPts val="600"/>
              </a:spcBef>
              <a:spcAft>
                <a:spcPts val="600"/>
              </a:spcAft>
              <a:buClr>
                <a:srgbClr val="C05131"/>
              </a:buClr>
              <a:buSzPct val="100000"/>
              <a:defRPr/>
            </a:pPr>
            <a:r>
              <a:rPr lang="en-US" sz="2400" dirty="0">
                <a:latin typeface="Arial" panose="020B0604020202020204" pitchFamily="34" charset="0"/>
                <a:cs typeface="Arial" panose="020B0604020202020204" pitchFamily="34" charset="0"/>
                <a:sym typeface="Wingdings 3" panose="05040102010807070707" pitchFamily="18" charset="2"/>
              </a:rPr>
              <a:t>If all CILs expend 100% of their CORE budget, all funding sources will be utilized, and no loss of funding or carryover will occur.</a:t>
            </a:r>
          </a:p>
          <a:p>
            <a:pPr>
              <a:lnSpc>
                <a:spcPct val="100000"/>
              </a:lnSpc>
              <a:spcBef>
                <a:spcPts val="600"/>
              </a:spcBef>
              <a:spcAft>
                <a:spcPts val="600"/>
              </a:spcAft>
              <a:buClr>
                <a:srgbClr val="C05131"/>
              </a:buClr>
              <a:buSzPct val="100000"/>
              <a:defRPr/>
            </a:pPr>
            <a:r>
              <a:rPr lang="en-US" sz="2400" dirty="0">
                <a:latin typeface="Arial" panose="020B0604020202020204" pitchFamily="34" charset="0"/>
                <a:cs typeface="Arial" panose="020B0604020202020204" pitchFamily="34" charset="0"/>
                <a:sym typeface="Wingdings 3" panose="05040102010807070707" pitchFamily="18" charset="2"/>
              </a:rPr>
              <a:t> </a:t>
            </a:r>
          </a:p>
          <a:p>
            <a:pPr>
              <a:lnSpc>
                <a:spcPct val="100000"/>
              </a:lnSpc>
              <a:spcBef>
                <a:spcPts val="600"/>
              </a:spcBef>
              <a:spcAft>
                <a:spcPts val="600"/>
              </a:spcAft>
              <a:buClr>
                <a:srgbClr val="C05131"/>
              </a:buClr>
              <a:buSzPct val="100000"/>
              <a:defRPr/>
            </a:pPr>
            <a:r>
              <a:rPr lang="en-US" sz="2400" b="1" dirty="0">
                <a:solidFill>
                  <a:srgbClr val="C05131"/>
                </a:solidFill>
                <a:latin typeface="Arial" panose="020B0604020202020204" pitchFamily="34" charset="0"/>
                <a:cs typeface="Arial" panose="020B0604020202020204" pitchFamily="34" charset="0"/>
                <a:sym typeface="Wingdings 3" panose="05040102010807070707" pitchFamily="18" charset="2"/>
              </a:rPr>
              <a:t>Increase in Funding:</a:t>
            </a:r>
          </a:p>
          <a:p>
            <a:pPr>
              <a:lnSpc>
                <a:spcPct val="100000"/>
              </a:lnSpc>
              <a:spcBef>
                <a:spcPts val="600"/>
              </a:spcBef>
              <a:spcAft>
                <a:spcPts val="600"/>
              </a:spcAft>
              <a:buClr>
                <a:srgbClr val="C05131"/>
              </a:buClr>
              <a:buSzPct val="100000"/>
              <a:defRPr/>
            </a:pPr>
            <a:r>
              <a:rPr lang="en-US" sz="2400" dirty="0">
                <a:latin typeface="Arial" panose="020B0604020202020204" pitchFamily="34" charset="0"/>
                <a:cs typeface="Arial" panose="020B0604020202020204" pitchFamily="34" charset="0"/>
                <a:sym typeface="Wingdings 3" panose="05040102010807070707" pitchFamily="18" charset="2"/>
              </a:rPr>
              <a:t>If one CIL does not fully expend their CORE contract, full utilization of all funding sources within the fiscal year will not occur. </a:t>
            </a:r>
          </a:p>
        </p:txBody>
      </p:sp>
    </p:spTree>
    <p:extLst>
      <p:ext uri="{BB962C8B-B14F-4D97-AF65-F5344CB8AC3E}">
        <p14:creationId xmlns:p14="http://schemas.microsoft.com/office/powerpoint/2010/main" val="52676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5FE948-0FC3-4A37-99B6-98735C22E2CC}"/>
              </a:ext>
            </a:extLst>
          </p:cNvPr>
          <p:cNvGrpSpPr/>
          <p:nvPr/>
        </p:nvGrpSpPr>
        <p:grpSpPr>
          <a:xfrm>
            <a:off x="371362" y="6317176"/>
            <a:ext cx="3618866" cy="246221"/>
            <a:chOff x="142762" y="6177821"/>
            <a:chExt cx="3618866" cy="246221"/>
          </a:xfrm>
        </p:grpSpPr>
        <p:grpSp>
          <p:nvGrpSpPr>
            <p:cNvPr id="3" name="Group 2">
              <a:extLst>
                <a:ext uri="{FF2B5EF4-FFF2-40B4-BE49-F238E27FC236}">
                  <a16:creationId xmlns:a16="http://schemas.microsoft.com/office/drawing/2014/main" id="{AA2D3783-CD8D-4D0C-81F4-E74B2B4621A1}"/>
                </a:ext>
              </a:extLst>
            </p:cNvPr>
            <p:cNvGrpSpPr/>
            <p:nvPr/>
          </p:nvGrpSpPr>
          <p:grpSpPr>
            <a:xfrm>
              <a:off x="142762" y="6177821"/>
              <a:ext cx="3618866" cy="246221"/>
              <a:chOff x="4130301" y="6027363"/>
              <a:chExt cx="3618866" cy="246221"/>
            </a:xfrm>
          </p:grpSpPr>
          <p:sp>
            <p:nvSpPr>
              <p:cNvPr id="2" name="TextBox 1">
                <a:extLst>
                  <a:ext uri="{FF2B5EF4-FFF2-40B4-BE49-F238E27FC236}">
                    <a16:creationId xmlns:a16="http://schemas.microsoft.com/office/drawing/2014/main" id="{A9B1B7D5-3590-4EC6-AD08-1FCB3187881E}"/>
                  </a:ext>
                </a:extLst>
              </p:cNvPr>
              <p:cNvSpPr txBox="1"/>
              <p:nvPr/>
            </p:nvSpPr>
            <p:spPr>
              <a:xfrm>
                <a:off x="5096315" y="6027363"/>
                <a:ext cx="2652852"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MICHIGAN REHABILITATION SERVICES</a:t>
                </a:r>
              </a:p>
            </p:txBody>
          </p:sp>
          <p:pic>
            <p:nvPicPr>
              <p:cNvPr id="8" name="Picture 7" descr="MRSlogoColor1">
                <a:extLst>
                  <a:ext uri="{FF2B5EF4-FFF2-40B4-BE49-F238E27FC236}">
                    <a16:creationId xmlns:a16="http://schemas.microsoft.com/office/drawing/2014/main" id="{646B1B6C-5AF0-4868-BDBF-A60E4720A1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0301" y="6037841"/>
                <a:ext cx="845820" cy="228600"/>
              </a:xfrm>
              <a:prstGeom prst="rect">
                <a:avLst/>
              </a:prstGeom>
              <a:noFill/>
              <a:ln>
                <a:noFill/>
              </a:ln>
            </p:spPr>
          </p:pic>
        </p:grpSp>
        <p:cxnSp>
          <p:nvCxnSpPr>
            <p:cNvPr id="11" name="Straight Connector 10">
              <a:extLst>
                <a:ext uri="{FF2B5EF4-FFF2-40B4-BE49-F238E27FC236}">
                  <a16:creationId xmlns:a16="http://schemas.microsoft.com/office/drawing/2014/main" id="{9499195C-D3A3-4889-A172-FFF9ED8C30B5}"/>
                </a:ext>
              </a:extLst>
            </p:cNvPr>
            <p:cNvCxnSpPr>
              <a:cxnSpLocks/>
            </p:cNvCxnSpPr>
            <p:nvPr/>
          </p:nvCxnSpPr>
          <p:spPr>
            <a:xfrm>
              <a:off x="1104503" y="6184251"/>
              <a:ext cx="0" cy="228600"/>
            </a:xfrm>
            <a:prstGeom prst="line">
              <a:avLst/>
            </a:prstGeom>
            <a:ln w="0" cap="sq">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23F94DCD-69F2-4364-B566-A01418B5C9D0}"/>
              </a:ext>
            </a:extLst>
          </p:cNvPr>
          <p:cNvSpPr txBox="1"/>
          <p:nvPr/>
        </p:nvSpPr>
        <p:spPr>
          <a:xfrm>
            <a:off x="371362" y="423993"/>
            <a:ext cx="10727674" cy="584775"/>
          </a:xfrm>
          <a:prstGeom prst="rect">
            <a:avLst/>
          </a:prstGeom>
          <a:noFill/>
        </p:spPr>
        <p:txBody>
          <a:bodyPr wrap="square" rtlCol="0">
            <a:spAutoFit/>
          </a:bodyPr>
          <a:lstStyle/>
          <a:p>
            <a:pPr lvl="0">
              <a:spcBef>
                <a:spcPts val="300"/>
              </a:spcBef>
              <a:spcAft>
                <a:spcPts val="300"/>
              </a:spcAft>
              <a:defRPr/>
            </a:pPr>
            <a:r>
              <a:rPr lang="en-US" sz="3200" b="1" dirty="0">
                <a:solidFill>
                  <a:srgbClr val="003E51"/>
                </a:solidFill>
                <a:latin typeface="Arial" panose="020B0604020202020204" pitchFamily="34" charset="0"/>
                <a:cs typeface="Arial" panose="020B0604020202020204" pitchFamily="34" charset="0"/>
              </a:rPr>
              <a:t>Payment Process for ILS Contracts</a:t>
            </a:r>
          </a:p>
        </p:txBody>
      </p:sp>
      <p:sp>
        <p:nvSpPr>
          <p:cNvPr id="14" name="TextBox 13">
            <a:extLst>
              <a:ext uri="{FF2B5EF4-FFF2-40B4-BE49-F238E27FC236}">
                <a16:creationId xmlns:a16="http://schemas.microsoft.com/office/drawing/2014/main" id="{201AD759-B7BB-4D8B-A053-8C323A574161}"/>
              </a:ext>
            </a:extLst>
          </p:cNvPr>
          <p:cNvSpPr txBox="1"/>
          <p:nvPr/>
        </p:nvSpPr>
        <p:spPr>
          <a:xfrm>
            <a:off x="942228" y="1450992"/>
            <a:ext cx="11249772" cy="523220"/>
          </a:xfrm>
          <a:prstGeom prst="rect">
            <a:avLst/>
          </a:prstGeom>
          <a:noFill/>
        </p:spPr>
        <p:txBody>
          <a:bodyPr wrap="square">
            <a:spAutoFit/>
          </a:bodyPr>
          <a:lstStyle/>
          <a:p>
            <a:pPr lvl="0">
              <a:spcBef>
                <a:spcPts val="300"/>
              </a:spcBef>
              <a:spcAft>
                <a:spcPts val="300"/>
              </a:spcAft>
              <a:defRPr/>
            </a:pPr>
            <a:r>
              <a:rPr kumimoji="0" lang="en-US" sz="2800" b="1" i="0" u="none" strike="noStrike" kern="1200" cap="none" spc="-50" normalizeH="0" baseline="0" noProof="0" dirty="0">
                <a:ln>
                  <a:noFill/>
                </a:ln>
                <a:solidFill>
                  <a:srgbClr val="003E51"/>
                </a:solidFill>
                <a:effectLst/>
                <a:uLnTx/>
                <a:uFillTx/>
                <a:latin typeface="Calibri" panose="020F0502020204030204"/>
                <a:ea typeface="+mj-ea"/>
                <a:cs typeface="Arial" panose="020B0604020202020204" pitchFamily="34" charset="0"/>
              </a:rPr>
              <a:t>Audit Requirements</a:t>
            </a:r>
          </a:p>
        </p:txBody>
      </p:sp>
      <p:sp>
        <p:nvSpPr>
          <p:cNvPr id="15" name="TextBox 14">
            <a:extLst>
              <a:ext uri="{FF2B5EF4-FFF2-40B4-BE49-F238E27FC236}">
                <a16:creationId xmlns:a16="http://schemas.microsoft.com/office/drawing/2014/main" id="{F27C9908-6143-4D56-8328-FE542EF4EEF0}"/>
              </a:ext>
            </a:extLst>
          </p:cNvPr>
          <p:cNvSpPr txBox="1"/>
          <p:nvPr/>
        </p:nvSpPr>
        <p:spPr>
          <a:xfrm>
            <a:off x="1550527" y="2020870"/>
            <a:ext cx="9548510" cy="984885"/>
          </a:xfrm>
          <a:prstGeom prst="rect">
            <a:avLst/>
          </a:prstGeom>
          <a:noFill/>
        </p:spPr>
        <p:txBody>
          <a:bodyPr wrap="square" rtlCol="0">
            <a:spAutoFit/>
          </a:bodyPr>
          <a:lstStyle/>
          <a:p>
            <a:pPr marL="342900" indent="-342900">
              <a:lnSpc>
                <a:spcPct val="100000"/>
              </a:lnSpc>
              <a:spcBef>
                <a:spcPts val="600"/>
              </a:spcBef>
              <a:spcAft>
                <a:spcPts val="600"/>
              </a:spcAft>
              <a:buClr>
                <a:srgbClr val="C05131"/>
              </a:buClr>
              <a:buSzPct val="100000"/>
              <a:buFont typeface="Arial" panose="020B0604020202020204" pitchFamily="34" charset="0"/>
              <a:buChar char="•"/>
              <a:defRPr/>
            </a:pPr>
            <a:r>
              <a:rPr lang="en-US" sz="2400" dirty="0">
                <a:latin typeface="Arial" panose="020B0604020202020204" pitchFamily="34" charset="0"/>
                <a:cs typeface="Arial" panose="020B0604020202020204" pitchFamily="34" charset="0"/>
                <a:sym typeface="Wingdings 3" panose="05040102010807070707" pitchFamily="18" charset="2"/>
              </a:rPr>
              <a:t>The 2019 audit report was due December 31, 2020</a:t>
            </a:r>
          </a:p>
          <a:p>
            <a:pPr marL="342900" indent="-342900">
              <a:lnSpc>
                <a:spcPct val="100000"/>
              </a:lnSpc>
              <a:spcBef>
                <a:spcPts val="600"/>
              </a:spcBef>
              <a:spcAft>
                <a:spcPts val="600"/>
              </a:spcAft>
              <a:buClr>
                <a:srgbClr val="C05131"/>
              </a:buClr>
              <a:buSzPct val="100000"/>
              <a:buFont typeface="Arial" panose="020B0604020202020204" pitchFamily="34" charset="0"/>
              <a:buChar char="•"/>
              <a:defRPr/>
            </a:pPr>
            <a:r>
              <a:rPr lang="en-US" sz="2400" dirty="0">
                <a:latin typeface="Arial" panose="020B0604020202020204" pitchFamily="34" charset="0"/>
                <a:cs typeface="Arial" panose="020B0604020202020204" pitchFamily="34" charset="0"/>
                <a:sym typeface="Wingdings 3" panose="05040102010807070707" pitchFamily="18" charset="2"/>
              </a:rPr>
              <a:t>2020 Audit report is due June 30, 2021</a:t>
            </a:r>
          </a:p>
        </p:txBody>
      </p:sp>
    </p:spTree>
    <p:extLst>
      <p:ext uri="{BB962C8B-B14F-4D97-AF65-F5344CB8AC3E}">
        <p14:creationId xmlns:p14="http://schemas.microsoft.com/office/powerpoint/2010/main" val="1518211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70A4A8-7014-405F-AF52-1E53A44E7DDC}"/>
              </a:ext>
            </a:extLst>
          </p:cNvPr>
          <p:cNvSpPr txBox="1"/>
          <p:nvPr/>
        </p:nvSpPr>
        <p:spPr>
          <a:xfrm>
            <a:off x="3396343" y="2465365"/>
            <a:ext cx="5366657" cy="29649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Michigan Department of </a:t>
            </a:r>
            <a:br>
              <a:rPr kumimoji="0" lang="en-US" sz="20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Labor and Economic Opportunity -Employment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dirty="0">
                <a:solidFill>
                  <a:srgbClr val="484F58"/>
                </a:solidFill>
                <a:latin typeface="Arial" panose="020B0604020202020204" pitchFamily="34" charset="0"/>
                <a:cs typeface="Arial" panose="020B0604020202020204" pitchFamily="34" charset="0"/>
              </a:rPr>
              <a:t>M</a:t>
            </a:r>
            <a:r>
              <a:rPr kumimoji="0" lang="fr-FR" sz="2800" b="1" i="0" u="none" strike="noStrike" kern="1200" cap="none" spc="0" normalizeH="0" baseline="0" noProof="0" dirty="0">
                <a:ln>
                  <a:noFill/>
                </a:ln>
                <a:solidFill>
                  <a:srgbClr val="484F58"/>
                </a:solidFill>
                <a:effectLst/>
                <a:uLnTx/>
                <a:uFillTx/>
                <a:latin typeface="Arial" panose="020B0604020202020204" pitchFamily="34" charset="0"/>
                <a:ea typeface="+mn-ea"/>
                <a:cs typeface="Arial" panose="020B0604020202020204" pitchFamily="34" charset="0"/>
              </a:rPr>
              <a:t>ichigan.gov/</a:t>
            </a:r>
            <a:r>
              <a:rPr lang="fr-FR" sz="2800" b="1" dirty="0">
                <a:solidFill>
                  <a:srgbClr val="484F58"/>
                </a:solidFill>
                <a:latin typeface="Arial" panose="020B0604020202020204" pitchFamily="34" charset="0"/>
                <a:cs typeface="Arial" panose="020B0604020202020204" pitchFamily="34" charset="0"/>
              </a:rPr>
              <a:t>MRS</a:t>
            </a:r>
          </a:p>
          <a:p>
            <a:pPr marL="0" marR="0" lvl="0" indent="0" algn="ctr" defTabSz="914400" rtl="0" eaLnBrk="1" fontAlgn="auto" latinLnBrk="0" hangingPunct="1">
              <a:lnSpc>
                <a:spcPct val="100000"/>
              </a:lnSpc>
              <a:spcBef>
                <a:spcPts val="300"/>
              </a:spcBef>
              <a:spcAft>
                <a:spcPts val="300"/>
              </a:spcAft>
              <a:buClrTx/>
              <a:buSzTx/>
              <a:buFontTx/>
              <a:buNone/>
              <a:tabLst/>
              <a:defRPr/>
            </a:pPr>
            <a:endParaRPr lang="fr-FR" sz="1000" b="1" dirty="0">
              <a:solidFill>
                <a:srgbClr val="484F58"/>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200"/>
              </a:spcBef>
              <a:spcAft>
                <a:spcPts val="200"/>
              </a:spcAft>
              <a:buClrTx/>
              <a:buSzTx/>
              <a:buFontTx/>
              <a:buNone/>
              <a:tabLst/>
              <a:defRPr/>
            </a:pPr>
            <a:r>
              <a:rPr lang="fr-FR" sz="1400" b="1" dirty="0" err="1">
                <a:solidFill>
                  <a:srgbClr val="484F58"/>
                </a:solidFill>
                <a:latin typeface="Arial" panose="020B0604020202020204" pitchFamily="34" charset="0"/>
                <a:cs typeface="Arial" panose="020B0604020202020204" pitchFamily="34" charset="0"/>
              </a:rPr>
              <a:t>Presented</a:t>
            </a:r>
            <a:r>
              <a:rPr lang="fr-FR" sz="1400" b="1" dirty="0">
                <a:solidFill>
                  <a:srgbClr val="484F58"/>
                </a:solidFill>
                <a:latin typeface="Arial" panose="020B0604020202020204" pitchFamily="34" charset="0"/>
                <a:cs typeface="Arial" panose="020B0604020202020204" pitchFamily="34" charset="0"/>
              </a:rPr>
              <a:t> by:</a:t>
            </a:r>
          </a:p>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fr-FR" sz="1400" i="0" u="none" strike="noStrike" kern="1200" cap="none" spc="0" normalizeH="0" baseline="0" noProof="0" dirty="0">
                <a:ln>
                  <a:noFill/>
                </a:ln>
                <a:solidFill>
                  <a:srgbClr val="484F58"/>
                </a:solidFill>
                <a:effectLst/>
                <a:uLnTx/>
                <a:uFillTx/>
                <a:latin typeface="Arial" panose="020B0604020202020204" pitchFamily="34" charset="0"/>
                <a:ea typeface="+mn-ea"/>
                <a:cs typeface="Arial" panose="020B0604020202020204" pitchFamily="34" charset="0"/>
                <a:hlinkClick r:id="rId3"/>
              </a:rPr>
              <a:t>Bill Addison</a:t>
            </a:r>
            <a:endParaRPr kumimoji="0" lang="fr-FR" sz="1400" i="0" u="none" strike="noStrike" kern="1200" cap="none" spc="0" normalizeH="0" baseline="0" noProof="0" dirty="0">
              <a:ln>
                <a:noFill/>
              </a:ln>
              <a:solidFill>
                <a:srgbClr val="484F58"/>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200"/>
              </a:spcBef>
              <a:spcAft>
                <a:spcPts val="200"/>
              </a:spcAft>
              <a:buClrTx/>
              <a:buSzTx/>
              <a:buFontTx/>
              <a:buNone/>
              <a:tabLst/>
              <a:defRPr/>
            </a:pPr>
            <a:r>
              <a:rPr lang="fr-FR" sz="1400" dirty="0">
                <a:solidFill>
                  <a:srgbClr val="484F58"/>
                </a:solidFill>
                <a:latin typeface="Arial" panose="020B0604020202020204" pitchFamily="34" charset="0"/>
                <a:cs typeface="Arial" panose="020B0604020202020204" pitchFamily="34" charset="0"/>
                <a:hlinkClick r:id="rId4"/>
              </a:rPr>
              <a:t>Rodney Craig</a:t>
            </a:r>
            <a:endParaRPr lang="fr-FR" sz="1400" dirty="0">
              <a:solidFill>
                <a:srgbClr val="484F58"/>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fr-FR" sz="1400" i="0" u="none" strike="noStrike" kern="1200" cap="none" spc="0" normalizeH="0" baseline="0" noProof="0" dirty="0">
                <a:ln>
                  <a:noFill/>
                </a:ln>
                <a:solidFill>
                  <a:srgbClr val="484F58"/>
                </a:solidFill>
                <a:effectLst/>
                <a:uLnTx/>
                <a:uFillTx/>
                <a:latin typeface="Arial" panose="020B0604020202020204" pitchFamily="34" charset="0"/>
                <a:ea typeface="+mn-ea"/>
                <a:cs typeface="Arial" panose="020B0604020202020204" pitchFamily="34" charset="0"/>
                <a:hlinkClick r:id="rId5"/>
              </a:rPr>
              <a:t>Kevin Green </a:t>
            </a:r>
            <a:endParaRPr kumimoji="0" lang="fr-FR" sz="1400" i="0" u="none" strike="noStrike" kern="1200" cap="none" spc="0" normalizeH="0" baseline="0" noProof="0" dirty="0">
              <a:ln>
                <a:noFill/>
              </a:ln>
              <a:solidFill>
                <a:srgbClr val="484F58"/>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14461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5FE948-0FC3-4A37-99B6-98735C22E2CC}"/>
              </a:ext>
            </a:extLst>
          </p:cNvPr>
          <p:cNvGrpSpPr/>
          <p:nvPr/>
        </p:nvGrpSpPr>
        <p:grpSpPr>
          <a:xfrm>
            <a:off x="371362" y="6317176"/>
            <a:ext cx="3618866" cy="246221"/>
            <a:chOff x="142762" y="6177821"/>
            <a:chExt cx="3618866" cy="246221"/>
          </a:xfrm>
        </p:grpSpPr>
        <p:grpSp>
          <p:nvGrpSpPr>
            <p:cNvPr id="3" name="Group 2">
              <a:extLst>
                <a:ext uri="{FF2B5EF4-FFF2-40B4-BE49-F238E27FC236}">
                  <a16:creationId xmlns:a16="http://schemas.microsoft.com/office/drawing/2014/main" id="{AA2D3783-CD8D-4D0C-81F4-E74B2B4621A1}"/>
                </a:ext>
              </a:extLst>
            </p:cNvPr>
            <p:cNvGrpSpPr/>
            <p:nvPr/>
          </p:nvGrpSpPr>
          <p:grpSpPr>
            <a:xfrm>
              <a:off x="142762" y="6177821"/>
              <a:ext cx="3618866" cy="246221"/>
              <a:chOff x="4130301" y="6027363"/>
              <a:chExt cx="3618866" cy="246221"/>
            </a:xfrm>
          </p:grpSpPr>
          <p:sp>
            <p:nvSpPr>
              <p:cNvPr id="2" name="TextBox 1">
                <a:extLst>
                  <a:ext uri="{FF2B5EF4-FFF2-40B4-BE49-F238E27FC236}">
                    <a16:creationId xmlns:a16="http://schemas.microsoft.com/office/drawing/2014/main" id="{A9B1B7D5-3590-4EC6-AD08-1FCB3187881E}"/>
                  </a:ext>
                </a:extLst>
              </p:cNvPr>
              <p:cNvSpPr txBox="1"/>
              <p:nvPr/>
            </p:nvSpPr>
            <p:spPr>
              <a:xfrm>
                <a:off x="5096315" y="6027363"/>
                <a:ext cx="2652852"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MICHIGAN REHABILITATION SERVICES</a:t>
                </a:r>
              </a:p>
            </p:txBody>
          </p:sp>
          <p:pic>
            <p:nvPicPr>
              <p:cNvPr id="8" name="Picture 7" descr="MRSlogoColor1">
                <a:extLst>
                  <a:ext uri="{FF2B5EF4-FFF2-40B4-BE49-F238E27FC236}">
                    <a16:creationId xmlns:a16="http://schemas.microsoft.com/office/drawing/2014/main" id="{646B1B6C-5AF0-4868-BDBF-A60E4720A1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0301" y="6037841"/>
                <a:ext cx="845820" cy="228600"/>
              </a:xfrm>
              <a:prstGeom prst="rect">
                <a:avLst/>
              </a:prstGeom>
              <a:noFill/>
              <a:ln>
                <a:noFill/>
              </a:ln>
            </p:spPr>
          </p:pic>
        </p:grpSp>
        <p:cxnSp>
          <p:nvCxnSpPr>
            <p:cNvPr id="11" name="Straight Connector 10">
              <a:extLst>
                <a:ext uri="{FF2B5EF4-FFF2-40B4-BE49-F238E27FC236}">
                  <a16:creationId xmlns:a16="http://schemas.microsoft.com/office/drawing/2014/main" id="{9499195C-D3A3-4889-A172-FFF9ED8C30B5}"/>
                </a:ext>
              </a:extLst>
            </p:cNvPr>
            <p:cNvCxnSpPr>
              <a:cxnSpLocks/>
            </p:cNvCxnSpPr>
            <p:nvPr/>
          </p:nvCxnSpPr>
          <p:spPr>
            <a:xfrm>
              <a:off x="1104503" y="6184251"/>
              <a:ext cx="0" cy="228600"/>
            </a:xfrm>
            <a:prstGeom prst="line">
              <a:avLst/>
            </a:prstGeom>
            <a:ln w="0" cap="sq">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4B33C289-6DF7-4128-BE1A-679CF35180BF}"/>
              </a:ext>
            </a:extLst>
          </p:cNvPr>
          <p:cNvSpPr txBox="1"/>
          <p:nvPr/>
        </p:nvSpPr>
        <p:spPr>
          <a:xfrm>
            <a:off x="1550529" y="2249361"/>
            <a:ext cx="9090942" cy="2778196"/>
          </a:xfrm>
          <a:prstGeom prst="rect">
            <a:avLst/>
          </a:prstGeom>
          <a:noFill/>
        </p:spPr>
        <p:txBody>
          <a:bodyPr wrap="square" rtlCol="0">
            <a:spAutoFit/>
          </a:bodyPr>
          <a:lstStyle/>
          <a:p>
            <a:pPr marL="0" marR="0" lvl="0" indent="0" algn="l" defTabSz="914400" rtl="0" eaLnBrk="1" fontAlgn="auto" latinLnBrk="0" hangingPunct="1">
              <a:lnSpc>
                <a:spcPct val="90000"/>
              </a:lnSpc>
              <a:spcBef>
                <a:spcPts val="600"/>
              </a:spcBef>
              <a:spcAft>
                <a:spcPts val="600"/>
              </a:spcAft>
              <a:buClr>
                <a:srgbClr val="9DBFBE"/>
              </a:buClr>
              <a:buSzPct val="100000"/>
              <a:buFont typeface="Calibri" panose="020F0502020204030204" pitchFamily="34" charset="0"/>
              <a:buNone/>
              <a:tabLst/>
              <a:defRPr/>
            </a:pPr>
            <a:r>
              <a:rPr kumimoji="0" lang="en-US" alt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To provide Centers for Independent Living (CIL) with </a:t>
            </a:r>
            <a:r>
              <a:rPr kumimoji="0" lang="en-US" altLang="en-US" sz="2400" b="1" i="0" u="none" strike="noStrike" kern="1200" cap="none" spc="0" normalizeH="0" baseline="0" noProof="0" dirty="0">
                <a:ln>
                  <a:noFill/>
                </a:ln>
                <a:solidFill>
                  <a:srgbClr val="C05131"/>
                </a:solidFill>
                <a:effectLst/>
                <a:uLnTx/>
                <a:uFillTx/>
                <a:latin typeface="Arial" panose="020B0604020202020204" pitchFamily="34" charset="0"/>
                <a:cs typeface="Arial" panose="020B0604020202020204" pitchFamily="34" charset="0"/>
              </a:rPr>
              <a:t>payment information on the ILS contracts</a:t>
            </a:r>
            <a:r>
              <a:rPr kumimoji="0" lang="en-US" alt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 for the period of October 1, 2020 to September 30, 2021.</a:t>
            </a:r>
          </a:p>
          <a:p>
            <a:pPr marL="0" marR="0" lvl="0" indent="0" algn="l" defTabSz="914400" rtl="0" eaLnBrk="1" fontAlgn="auto" latinLnBrk="0" hangingPunct="1">
              <a:lnSpc>
                <a:spcPct val="90000"/>
              </a:lnSpc>
              <a:spcBef>
                <a:spcPts val="600"/>
              </a:spcBef>
              <a:spcAft>
                <a:spcPts val="600"/>
              </a:spcAft>
              <a:buClr>
                <a:srgbClr val="9DBFBE"/>
              </a:buClr>
              <a:buSzPct val="100000"/>
              <a:buFont typeface="Calibri" panose="020F0502020204030204" pitchFamily="34" charset="0"/>
              <a:buNone/>
              <a:tabLst/>
              <a:defRPr/>
            </a:pPr>
            <a:endParaRPr kumimoji="0" lang="en-US" alt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600"/>
              </a:spcBef>
              <a:spcAft>
                <a:spcPts val="600"/>
              </a:spcAft>
              <a:buClr>
                <a:srgbClr val="9DBFBE"/>
              </a:buClr>
              <a:buSzPct val="100000"/>
              <a:buFont typeface="Calibri" panose="020F0502020204030204" pitchFamily="34" charset="0"/>
              <a:buNone/>
              <a:tabLst/>
              <a:defRPr/>
            </a:pPr>
            <a:r>
              <a:rPr kumimoji="0" lang="en-US" alt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This discussion will include CIL funding, timing of the Title VII Part B carryover amounts, a projection of funding sources, and a brief description of the SPIL funding formula.</a:t>
            </a:r>
          </a:p>
        </p:txBody>
      </p:sp>
      <p:sp>
        <p:nvSpPr>
          <p:cNvPr id="28" name="TextBox 27">
            <a:extLst>
              <a:ext uri="{FF2B5EF4-FFF2-40B4-BE49-F238E27FC236}">
                <a16:creationId xmlns:a16="http://schemas.microsoft.com/office/drawing/2014/main" id="{F5EA2055-3DE6-4C48-88EC-E8FE9FADEF4B}"/>
              </a:ext>
            </a:extLst>
          </p:cNvPr>
          <p:cNvSpPr txBox="1"/>
          <p:nvPr/>
        </p:nvSpPr>
        <p:spPr>
          <a:xfrm>
            <a:off x="371362" y="423993"/>
            <a:ext cx="10727674" cy="584775"/>
          </a:xfrm>
          <a:prstGeom prst="rect">
            <a:avLst/>
          </a:prstGeom>
          <a:noFill/>
        </p:spPr>
        <p:txBody>
          <a:bodyPr wrap="square" rtlCol="0">
            <a:spAutoFit/>
          </a:bodyPr>
          <a:lstStyle/>
          <a:p>
            <a:pPr lvl="0">
              <a:spcBef>
                <a:spcPts val="300"/>
              </a:spcBef>
              <a:spcAft>
                <a:spcPts val="300"/>
              </a:spcAft>
              <a:defRPr/>
            </a:pPr>
            <a:r>
              <a:rPr lang="en-US" sz="3200" b="1" dirty="0">
                <a:solidFill>
                  <a:srgbClr val="003E51"/>
                </a:solidFill>
                <a:latin typeface="Arial" panose="020B0604020202020204" pitchFamily="34" charset="0"/>
                <a:cs typeface="Arial" panose="020B0604020202020204" pitchFamily="34" charset="0"/>
              </a:rPr>
              <a:t>Payment Process for ILS Contracts</a:t>
            </a:r>
          </a:p>
        </p:txBody>
      </p:sp>
      <p:sp>
        <p:nvSpPr>
          <p:cNvPr id="10" name="TextBox 9">
            <a:extLst>
              <a:ext uri="{FF2B5EF4-FFF2-40B4-BE49-F238E27FC236}">
                <a16:creationId xmlns:a16="http://schemas.microsoft.com/office/drawing/2014/main" id="{CEE917DC-6E31-4B2D-8042-8B4062AC7DF0}"/>
              </a:ext>
            </a:extLst>
          </p:cNvPr>
          <p:cNvSpPr txBox="1"/>
          <p:nvPr/>
        </p:nvSpPr>
        <p:spPr>
          <a:xfrm>
            <a:off x="942228" y="1450992"/>
            <a:ext cx="6096000" cy="480131"/>
          </a:xfrm>
          <a:prstGeom prst="rect">
            <a:avLst/>
          </a:prstGeom>
          <a:noFill/>
        </p:spPr>
        <p:txBody>
          <a:bodyPr wrap="square">
            <a:spAutoFit/>
          </a:bodyPr>
          <a:lstStyle/>
          <a:p>
            <a:pPr marL="0" marR="0" lvl="0" indent="0" algn="l" defTabSz="914400" rtl="0" eaLnBrk="1" fontAlgn="auto" latinLnBrk="0" hangingPunct="1">
              <a:lnSpc>
                <a:spcPct val="90000"/>
              </a:lnSpc>
              <a:spcBef>
                <a:spcPts val="600"/>
              </a:spcBef>
              <a:spcAft>
                <a:spcPts val="600"/>
              </a:spcAft>
              <a:buClr>
                <a:srgbClr val="9DBFBE"/>
              </a:buClr>
              <a:buSzPct val="100000"/>
              <a:buFont typeface="Calibri" panose="020F0502020204030204" pitchFamily="34" charset="0"/>
              <a:buNone/>
              <a:tabLst/>
              <a:defRPr/>
            </a:pPr>
            <a:r>
              <a:rPr lang="en-US" altLang="en-US" sz="2800" b="1" dirty="0">
                <a:solidFill>
                  <a:srgbClr val="003E51"/>
                </a:solidFill>
                <a:latin typeface="Arial" panose="020B0604020202020204" pitchFamily="34" charset="0"/>
                <a:cs typeface="Arial" panose="020B0604020202020204" pitchFamily="34" charset="0"/>
              </a:rPr>
              <a:t>Purpose</a:t>
            </a:r>
            <a:endParaRPr kumimoji="0" lang="en-US" altLang="en-US" sz="2000" b="1" i="0" u="none" strike="noStrike" kern="1200" cap="none" spc="0" normalizeH="0" baseline="0" noProof="0" dirty="0">
              <a:ln>
                <a:noFill/>
              </a:ln>
              <a:solidFill>
                <a:srgbClr val="003E5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7536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5FE948-0FC3-4A37-99B6-98735C22E2CC}"/>
              </a:ext>
            </a:extLst>
          </p:cNvPr>
          <p:cNvGrpSpPr/>
          <p:nvPr/>
        </p:nvGrpSpPr>
        <p:grpSpPr>
          <a:xfrm>
            <a:off x="371362" y="6317176"/>
            <a:ext cx="3618866" cy="246221"/>
            <a:chOff x="142762" y="6177821"/>
            <a:chExt cx="3618866" cy="246221"/>
          </a:xfrm>
        </p:grpSpPr>
        <p:grpSp>
          <p:nvGrpSpPr>
            <p:cNvPr id="3" name="Group 2">
              <a:extLst>
                <a:ext uri="{FF2B5EF4-FFF2-40B4-BE49-F238E27FC236}">
                  <a16:creationId xmlns:a16="http://schemas.microsoft.com/office/drawing/2014/main" id="{AA2D3783-CD8D-4D0C-81F4-E74B2B4621A1}"/>
                </a:ext>
              </a:extLst>
            </p:cNvPr>
            <p:cNvGrpSpPr/>
            <p:nvPr/>
          </p:nvGrpSpPr>
          <p:grpSpPr>
            <a:xfrm>
              <a:off x="142762" y="6177821"/>
              <a:ext cx="3618866" cy="246221"/>
              <a:chOff x="4130301" y="6027363"/>
              <a:chExt cx="3618866" cy="246221"/>
            </a:xfrm>
          </p:grpSpPr>
          <p:sp>
            <p:nvSpPr>
              <p:cNvPr id="2" name="TextBox 1">
                <a:extLst>
                  <a:ext uri="{FF2B5EF4-FFF2-40B4-BE49-F238E27FC236}">
                    <a16:creationId xmlns:a16="http://schemas.microsoft.com/office/drawing/2014/main" id="{A9B1B7D5-3590-4EC6-AD08-1FCB3187881E}"/>
                  </a:ext>
                </a:extLst>
              </p:cNvPr>
              <p:cNvSpPr txBox="1"/>
              <p:nvPr/>
            </p:nvSpPr>
            <p:spPr>
              <a:xfrm>
                <a:off x="5096315" y="6027363"/>
                <a:ext cx="2652852"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MICHIGAN REHABILITATION SERVICES</a:t>
                </a:r>
              </a:p>
            </p:txBody>
          </p:sp>
          <p:pic>
            <p:nvPicPr>
              <p:cNvPr id="8" name="Picture 7" descr="MRSlogoColor1">
                <a:extLst>
                  <a:ext uri="{FF2B5EF4-FFF2-40B4-BE49-F238E27FC236}">
                    <a16:creationId xmlns:a16="http://schemas.microsoft.com/office/drawing/2014/main" id="{646B1B6C-5AF0-4868-BDBF-A60E4720A1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0301" y="6037841"/>
                <a:ext cx="845820" cy="228600"/>
              </a:xfrm>
              <a:prstGeom prst="rect">
                <a:avLst/>
              </a:prstGeom>
              <a:noFill/>
              <a:ln>
                <a:noFill/>
              </a:ln>
            </p:spPr>
          </p:pic>
        </p:grpSp>
        <p:cxnSp>
          <p:nvCxnSpPr>
            <p:cNvPr id="11" name="Straight Connector 10">
              <a:extLst>
                <a:ext uri="{FF2B5EF4-FFF2-40B4-BE49-F238E27FC236}">
                  <a16:creationId xmlns:a16="http://schemas.microsoft.com/office/drawing/2014/main" id="{9499195C-D3A3-4889-A172-FFF9ED8C30B5}"/>
                </a:ext>
              </a:extLst>
            </p:cNvPr>
            <p:cNvCxnSpPr>
              <a:cxnSpLocks/>
            </p:cNvCxnSpPr>
            <p:nvPr/>
          </p:nvCxnSpPr>
          <p:spPr>
            <a:xfrm>
              <a:off x="1104503" y="6184251"/>
              <a:ext cx="0" cy="228600"/>
            </a:xfrm>
            <a:prstGeom prst="line">
              <a:avLst/>
            </a:prstGeom>
            <a:ln w="0" cap="sq">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487E2EC-1494-4013-8DE2-12F2E2F3894A}"/>
              </a:ext>
            </a:extLst>
          </p:cNvPr>
          <p:cNvSpPr txBox="1"/>
          <p:nvPr/>
        </p:nvSpPr>
        <p:spPr>
          <a:xfrm>
            <a:off x="371362" y="423993"/>
            <a:ext cx="10727674" cy="584775"/>
          </a:xfrm>
          <a:prstGeom prst="rect">
            <a:avLst/>
          </a:prstGeom>
          <a:noFill/>
        </p:spPr>
        <p:txBody>
          <a:bodyPr wrap="square" rtlCol="0">
            <a:spAutoFit/>
          </a:bodyPr>
          <a:lstStyle/>
          <a:p>
            <a:pPr lvl="0">
              <a:spcBef>
                <a:spcPts val="300"/>
              </a:spcBef>
              <a:spcAft>
                <a:spcPts val="300"/>
              </a:spcAft>
              <a:defRPr/>
            </a:pPr>
            <a:r>
              <a:rPr lang="en-US" sz="3200" b="1" dirty="0">
                <a:solidFill>
                  <a:srgbClr val="003E51"/>
                </a:solidFill>
                <a:latin typeface="Arial" panose="020B0604020202020204" pitchFamily="34" charset="0"/>
                <a:cs typeface="Arial" panose="020B0604020202020204" pitchFamily="34" charset="0"/>
              </a:rPr>
              <a:t>Payment Process for ILS Contracts</a:t>
            </a:r>
          </a:p>
        </p:txBody>
      </p:sp>
      <p:sp>
        <p:nvSpPr>
          <p:cNvPr id="45" name="TextBox 44">
            <a:extLst>
              <a:ext uri="{FF2B5EF4-FFF2-40B4-BE49-F238E27FC236}">
                <a16:creationId xmlns:a16="http://schemas.microsoft.com/office/drawing/2014/main" id="{80A875FF-2DBA-40A9-A2B9-65C3EB5DF234}"/>
              </a:ext>
            </a:extLst>
          </p:cNvPr>
          <p:cNvSpPr txBox="1"/>
          <p:nvPr/>
        </p:nvSpPr>
        <p:spPr>
          <a:xfrm>
            <a:off x="942227" y="1450992"/>
            <a:ext cx="11145695" cy="867930"/>
          </a:xfrm>
          <a:prstGeom prst="rect">
            <a:avLst/>
          </a:prstGeom>
          <a:noFill/>
        </p:spPr>
        <p:txBody>
          <a:bodyPr wrap="square">
            <a:spAutoFit/>
          </a:bodyPr>
          <a:lstStyle/>
          <a:p>
            <a:pPr>
              <a:lnSpc>
                <a:spcPct val="90000"/>
              </a:lnSpc>
              <a:spcBef>
                <a:spcPts val="600"/>
              </a:spcBef>
              <a:spcAft>
                <a:spcPts val="600"/>
              </a:spcAft>
              <a:buClr>
                <a:srgbClr val="9DBFBE"/>
              </a:buClr>
              <a:buSzPct val="100000"/>
              <a:defRPr/>
            </a:pPr>
            <a:r>
              <a:rPr lang="en-US" sz="2800" b="1" spc="100" dirty="0">
                <a:solidFill>
                  <a:srgbClr val="003E51"/>
                </a:solidFill>
                <a:latin typeface="Arial" panose="020B0604020202020204" pitchFamily="34" charset="0"/>
                <a:cs typeface="Arial" panose="020B0604020202020204" pitchFamily="34" charset="0"/>
                <a:sym typeface="Wingdings" panose="05000000000000000000" pitchFamily="2" charset="2"/>
              </a:rPr>
              <a:t>Payment to CIL </a:t>
            </a:r>
            <a:r>
              <a:rPr lang="en-US" sz="2800" b="1" spc="100" dirty="0">
                <a:solidFill>
                  <a:srgbClr val="003E51"/>
                </a:solidFill>
                <a:latin typeface="Arial" panose="020B0604020202020204" pitchFamily="34" charset="0"/>
                <a:cs typeface="Arial" panose="020B0604020202020204" pitchFamily="34" charset="0"/>
                <a:sym typeface="Wingdings 3" panose="05040102010807070707" pitchFamily="18" charset="2"/>
              </a:rPr>
              <a:t> Social Security Admin. Program Income (SSA-PI) &amp; State funds (ILS contract only)</a:t>
            </a:r>
            <a:endParaRPr lang="en-US" sz="2800" b="1" spc="100" dirty="0">
              <a:solidFill>
                <a:srgbClr val="003E51"/>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CF43C431-8C9E-4FD9-82D0-6A995415A7CC}"/>
              </a:ext>
            </a:extLst>
          </p:cNvPr>
          <p:cNvGrpSpPr/>
          <p:nvPr/>
        </p:nvGrpSpPr>
        <p:grpSpPr>
          <a:xfrm>
            <a:off x="561736" y="3042781"/>
            <a:ext cx="11068528" cy="1872467"/>
            <a:chOff x="501162" y="3100654"/>
            <a:chExt cx="11068528" cy="1872467"/>
          </a:xfrm>
        </p:grpSpPr>
        <p:grpSp>
          <p:nvGrpSpPr>
            <p:cNvPr id="16" name="Group 15">
              <a:extLst>
                <a:ext uri="{FF2B5EF4-FFF2-40B4-BE49-F238E27FC236}">
                  <a16:creationId xmlns:a16="http://schemas.microsoft.com/office/drawing/2014/main" id="{97576D86-9DE0-4898-8A1C-0E2A7AC682EE}"/>
                </a:ext>
              </a:extLst>
            </p:cNvPr>
            <p:cNvGrpSpPr/>
            <p:nvPr/>
          </p:nvGrpSpPr>
          <p:grpSpPr>
            <a:xfrm>
              <a:off x="501162" y="3100655"/>
              <a:ext cx="7391400" cy="1872466"/>
              <a:chOff x="4163284" y="3775358"/>
              <a:chExt cx="7391400" cy="1872466"/>
            </a:xfrm>
          </p:grpSpPr>
          <p:sp>
            <p:nvSpPr>
              <p:cNvPr id="18" name="Rectangle 17">
                <a:extLst>
                  <a:ext uri="{FF2B5EF4-FFF2-40B4-BE49-F238E27FC236}">
                    <a16:creationId xmlns:a16="http://schemas.microsoft.com/office/drawing/2014/main" id="{487A8A53-B847-4E45-BF23-562D6A77F487}"/>
                  </a:ext>
                </a:extLst>
              </p:cNvPr>
              <p:cNvSpPr>
                <a:spLocks noChangeAspect="1"/>
              </p:cNvSpPr>
              <p:nvPr/>
            </p:nvSpPr>
            <p:spPr>
              <a:xfrm>
                <a:off x="4163284" y="3775358"/>
                <a:ext cx="3695700" cy="84098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Dept. of Labor &amp; Economic Opportunity </a:t>
                </a:r>
              </a:p>
              <a:p>
                <a:pPr algn="ctr"/>
                <a:r>
                  <a:rPr lang="en-US" sz="1400" b="1" dirty="0">
                    <a:solidFill>
                      <a:schemeClr val="bg1"/>
                    </a:solidFill>
                    <a:latin typeface="Arial" panose="020B0604020202020204" pitchFamily="34" charset="0"/>
                    <a:cs typeface="Arial" panose="020B0604020202020204" pitchFamily="34" charset="0"/>
                  </a:rPr>
                  <a:t>Michigan Rehabilitation Services</a:t>
                </a:r>
              </a:p>
            </p:txBody>
          </p:sp>
          <p:sp>
            <p:nvSpPr>
              <p:cNvPr id="19" name="Rectangle 18">
                <a:extLst>
                  <a:ext uri="{FF2B5EF4-FFF2-40B4-BE49-F238E27FC236}">
                    <a16:creationId xmlns:a16="http://schemas.microsoft.com/office/drawing/2014/main" id="{7A30F914-4198-4917-94AA-C61DED5B8F7A}"/>
                  </a:ext>
                </a:extLst>
              </p:cNvPr>
              <p:cNvSpPr>
                <a:spLocks noChangeAspect="1"/>
              </p:cNvSpPr>
              <p:nvPr/>
            </p:nvSpPr>
            <p:spPr>
              <a:xfrm>
                <a:off x="7858984" y="4806841"/>
                <a:ext cx="3695700" cy="840983"/>
              </a:xfrm>
              <a:prstGeom prst="rect">
                <a:avLst/>
              </a:prstGeom>
              <a:solidFill>
                <a:srgbClr val="C05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Centers for Independent Living</a:t>
                </a:r>
              </a:p>
            </p:txBody>
          </p:sp>
          <p:cxnSp>
            <p:nvCxnSpPr>
              <p:cNvPr id="20" name="Connector: Elbow 19">
                <a:extLst>
                  <a:ext uri="{FF2B5EF4-FFF2-40B4-BE49-F238E27FC236}">
                    <a16:creationId xmlns:a16="http://schemas.microsoft.com/office/drawing/2014/main" id="{54C1EC70-252A-40B7-92C2-01D8C887E493}"/>
                  </a:ext>
                </a:extLst>
              </p:cNvPr>
              <p:cNvCxnSpPr>
                <a:cxnSpLocks/>
                <a:stCxn id="18" idx="2"/>
                <a:endCxn id="19" idx="1"/>
              </p:cNvCxnSpPr>
              <p:nvPr/>
            </p:nvCxnSpPr>
            <p:spPr>
              <a:xfrm rot="16200000" flipH="1">
                <a:off x="6629563" y="3997912"/>
                <a:ext cx="610992" cy="1847850"/>
              </a:xfrm>
              <a:prstGeom prst="bentConnector2">
                <a:avLst/>
              </a:prstGeom>
              <a:ln>
                <a:solidFill>
                  <a:srgbClr val="69B3E7"/>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9B56FF91-A710-46E6-9B87-B8CF37F31025}"/>
                </a:ext>
              </a:extLst>
            </p:cNvPr>
            <p:cNvSpPr>
              <a:spLocks noChangeAspect="1"/>
            </p:cNvSpPr>
            <p:nvPr/>
          </p:nvSpPr>
          <p:spPr>
            <a:xfrm>
              <a:off x="7873990" y="3100654"/>
              <a:ext cx="3695700" cy="840983"/>
            </a:xfrm>
            <a:prstGeom prst="rect">
              <a:avLst/>
            </a:prstGeom>
            <a:solidFill>
              <a:srgbClr val="00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Other Federal Funding</a:t>
              </a:r>
            </a:p>
          </p:txBody>
        </p:sp>
        <p:cxnSp>
          <p:nvCxnSpPr>
            <p:cNvPr id="5" name="Connector: Elbow 4">
              <a:extLst>
                <a:ext uri="{FF2B5EF4-FFF2-40B4-BE49-F238E27FC236}">
                  <a16:creationId xmlns:a16="http://schemas.microsoft.com/office/drawing/2014/main" id="{22D89F2D-18C0-4B2D-B179-916B7D61BCA9}"/>
                </a:ext>
              </a:extLst>
            </p:cNvPr>
            <p:cNvCxnSpPr>
              <a:stCxn id="21" idx="2"/>
              <a:endCxn id="19" idx="3"/>
            </p:cNvCxnSpPr>
            <p:nvPr/>
          </p:nvCxnSpPr>
          <p:spPr>
            <a:xfrm rot="5400000">
              <a:off x="8501705" y="3332494"/>
              <a:ext cx="610993" cy="1829278"/>
            </a:xfrm>
            <a:prstGeom prst="bentConnector2">
              <a:avLst/>
            </a:prstGeom>
            <a:ln>
              <a:solidFill>
                <a:srgbClr val="003E5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5291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5FE948-0FC3-4A37-99B6-98735C22E2CC}"/>
              </a:ext>
            </a:extLst>
          </p:cNvPr>
          <p:cNvGrpSpPr/>
          <p:nvPr/>
        </p:nvGrpSpPr>
        <p:grpSpPr>
          <a:xfrm>
            <a:off x="371362" y="6317176"/>
            <a:ext cx="3618866" cy="246221"/>
            <a:chOff x="142762" y="6177821"/>
            <a:chExt cx="3618866" cy="246221"/>
          </a:xfrm>
        </p:grpSpPr>
        <p:grpSp>
          <p:nvGrpSpPr>
            <p:cNvPr id="3" name="Group 2">
              <a:extLst>
                <a:ext uri="{FF2B5EF4-FFF2-40B4-BE49-F238E27FC236}">
                  <a16:creationId xmlns:a16="http://schemas.microsoft.com/office/drawing/2014/main" id="{AA2D3783-CD8D-4D0C-81F4-E74B2B4621A1}"/>
                </a:ext>
              </a:extLst>
            </p:cNvPr>
            <p:cNvGrpSpPr/>
            <p:nvPr/>
          </p:nvGrpSpPr>
          <p:grpSpPr>
            <a:xfrm>
              <a:off x="142762" y="6177821"/>
              <a:ext cx="3618866" cy="246221"/>
              <a:chOff x="4130301" y="6027363"/>
              <a:chExt cx="3618866" cy="246221"/>
            </a:xfrm>
          </p:grpSpPr>
          <p:sp>
            <p:nvSpPr>
              <p:cNvPr id="2" name="TextBox 1">
                <a:extLst>
                  <a:ext uri="{FF2B5EF4-FFF2-40B4-BE49-F238E27FC236}">
                    <a16:creationId xmlns:a16="http://schemas.microsoft.com/office/drawing/2014/main" id="{A9B1B7D5-3590-4EC6-AD08-1FCB3187881E}"/>
                  </a:ext>
                </a:extLst>
              </p:cNvPr>
              <p:cNvSpPr txBox="1"/>
              <p:nvPr/>
            </p:nvSpPr>
            <p:spPr>
              <a:xfrm>
                <a:off x="5096315" y="6027363"/>
                <a:ext cx="2652852"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MICHIGAN REHABILITATION SERVICES</a:t>
                </a:r>
              </a:p>
            </p:txBody>
          </p:sp>
          <p:pic>
            <p:nvPicPr>
              <p:cNvPr id="8" name="Picture 7" descr="MRSlogoColor1">
                <a:extLst>
                  <a:ext uri="{FF2B5EF4-FFF2-40B4-BE49-F238E27FC236}">
                    <a16:creationId xmlns:a16="http://schemas.microsoft.com/office/drawing/2014/main" id="{646B1B6C-5AF0-4868-BDBF-A60E4720A1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0301" y="6037841"/>
                <a:ext cx="845820" cy="228600"/>
              </a:xfrm>
              <a:prstGeom prst="rect">
                <a:avLst/>
              </a:prstGeom>
              <a:noFill/>
              <a:ln>
                <a:noFill/>
              </a:ln>
            </p:spPr>
          </p:pic>
        </p:grpSp>
        <p:cxnSp>
          <p:nvCxnSpPr>
            <p:cNvPr id="11" name="Straight Connector 10">
              <a:extLst>
                <a:ext uri="{FF2B5EF4-FFF2-40B4-BE49-F238E27FC236}">
                  <a16:creationId xmlns:a16="http://schemas.microsoft.com/office/drawing/2014/main" id="{9499195C-D3A3-4889-A172-FFF9ED8C30B5}"/>
                </a:ext>
              </a:extLst>
            </p:cNvPr>
            <p:cNvCxnSpPr>
              <a:cxnSpLocks/>
            </p:cNvCxnSpPr>
            <p:nvPr/>
          </p:nvCxnSpPr>
          <p:spPr>
            <a:xfrm>
              <a:off x="1104503" y="6184251"/>
              <a:ext cx="0" cy="228600"/>
            </a:xfrm>
            <a:prstGeom prst="line">
              <a:avLst/>
            </a:prstGeom>
            <a:ln w="0" cap="sq">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23F94DCD-69F2-4364-B566-A01418B5C9D0}"/>
              </a:ext>
            </a:extLst>
          </p:cNvPr>
          <p:cNvSpPr txBox="1"/>
          <p:nvPr/>
        </p:nvSpPr>
        <p:spPr>
          <a:xfrm>
            <a:off x="371362" y="423993"/>
            <a:ext cx="10727674" cy="584775"/>
          </a:xfrm>
          <a:prstGeom prst="rect">
            <a:avLst/>
          </a:prstGeom>
          <a:noFill/>
        </p:spPr>
        <p:txBody>
          <a:bodyPr wrap="square" rtlCol="0">
            <a:spAutoFit/>
          </a:bodyPr>
          <a:lstStyle/>
          <a:p>
            <a:pPr lvl="0">
              <a:spcBef>
                <a:spcPts val="300"/>
              </a:spcBef>
              <a:spcAft>
                <a:spcPts val="300"/>
              </a:spcAft>
              <a:defRPr/>
            </a:pPr>
            <a:r>
              <a:rPr lang="en-US" sz="3200" b="1" dirty="0">
                <a:solidFill>
                  <a:srgbClr val="003E51"/>
                </a:solidFill>
                <a:latin typeface="Arial" panose="020B0604020202020204" pitchFamily="34" charset="0"/>
                <a:cs typeface="Arial" panose="020B0604020202020204" pitchFamily="34" charset="0"/>
              </a:rPr>
              <a:t>Payment Process for ILS Contracts</a:t>
            </a:r>
          </a:p>
        </p:txBody>
      </p:sp>
      <p:sp>
        <p:nvSpPr>
          <p:cNvPr id="14" name="TextBox 13">
            <a:extLst>
              <a:ext uri="{FF2B5EF4-FFF2-40B4-BE49-F238E27FC236}">
                <a16:creationId xmlns:a16="http://schemas.microsoft.com/office/drawing/2014/main" id="{201AD759-B7BB-4D8B-A053-8C323A574161}"/>
              </a:ext>
            </a:extLst>
          </p:cNvPr>
          <p:cNvSpPr txBox="1"/>
          <p:nvPr/>
        </p:nvSpPr>
        <p:spPr>
          <a:xfrm>
            <a:off x="942228" y="1450992"/>
            <a:ext cx="11249772" cy="523220"/>
          </a:xfrm>
          <a:prstGeom prst="rect">
            <a:avLst/>
          </a:prstGeom>
          <a:noFill/>
        </p:spPr>
        <p:txBody>
          <a:bodyPr wrap="square">
            <a:spAutoFit/>
          </a:bodyPr>
          <a:lstStyle/>
          <a:p>
            <a:pPr lvl="0">
              <a:spcBef>
                <a:spcPts val="300"/>
              </a:spcBef>
              <a:spcAft>
                <a:spcPts val="300"/>
              </a:spcAft>
              <a:defRPr/>
            </a:pPr>
            <a:r>
              <a:rPr kumimoji="0" lang="en-US" sz="2800" b="1" i="0" u="none" strike="noStrike" kern="1200" cap="none" spc="-50" normalizeH="0" baseline="0" noProof="0" dirty="0">
                <a:ln>
                  <a:noFill/>
                </a:ln>
                <a:solidFill>
                  <a:srgbClr val="003E51"/>
                </a:solidFill>
                <a:effectLst/>
                <a:uLnTx/>
                <a:uFillTx/>
                <a:latin typeface="Calibri" panose="020F0502020204030204"/>
                <a:ea typeface="+mj-ea"/>
                <a:cs typeface="Arial" panose="020B0604020202020204" pitchFamily="34" charset="0"/>
              </a:rPr>
              <a:t>SPIL Allotments </a:t>
            </a:r>
            <a:r>
              <a:rPr kumimoji="0" lang="en-US" sz="2800" b="1" i="0" u="none" strike="noStrike" kern="1200" cap="none" spc="-50" normalizeH="0" baseline="0" noProof="0" dirty="0">
                <a:ln>
                  <a:noFill/>
                </a:ln>
                <a:solidFill>
                  <a:srgbClr val="003E51"/>
                </a:solidFill>
                <a:effectLst/>
                <a:uLnTx/>
                <a:uFillTx/>
                <a:latin typeface="Calibri" panose="020F0502020204030204"/>
                <a:ea typeface="+mj-ea"/>
                <a:cs typeface="Arial" panose="020B0604020202020204" pitchFamily="34" charset="0"/>
                <a:sym typeface="Wingdings 3" panose="05040102010807070707" pitchFamily="18" charset="2"/>
              </a:rPr>
              <a:t> </a:t>
            </a:r>
            <a:r>
              <a:rPr kumimoji="0" lang="en-US" sz="2800" b="1" i="0" u="none" strike="noStrike" kern="1200" cap="none" spc="-50" normalizeH="0" baseline="0" noProof="0" dirty="0">
                <a:ln>
                  <a:noFill/>
                </a:ln>
                <a:solidFill>
                  <a:srgbClr val="003E51"/>
                </a:solidFill>
                <a:effectLst/>
                <a:uLnTx/>
                <a:uFillTx/>
                <a:latin typeface="Calibri" panose="020F0502020204030204"/>
                <a:ea typeface="+mj-ea"/>
                <a:cs typeface="Arial" panose="020B0604020202020204" pitchFamily="34" charset="0"/>
              </a:rPr>
              <a:t>How it works</a:t>
            </a:r>
            <a:endParaRPr lang="en-US" sz="2400" b="1" dirty="0">
              <a:solidFill>
                <a:srgbClr val="003E5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27C9908-6143-4D56-8328-FE542EF4EEF0}"/>
              </a:ext>
            </a:extLst>
          </p:cNvPr>
          <p:cNvSpPr txBox="1"/>
          <p:nvPr/>
        </p:nvSpPr>
        <p:spPr>
          <a:xfrm>
            <a:off x="1550526" y="2020870"/>
            <a:ext cx="10376453" cy="3662541"/>
          </a:xfrm>
          <a:prstGeom prst="rect">
            <a:avLst/>
          </a:prstGeom>
          <a:noFill/>
        </p:spPr>
        <p:txBody>
          <a:bodyPr wrap="square" rtlCol="0">
            <a:spAutoFit/>
          </a:bodyPr>
          <a:lstStyle/>
          <a:p>
            <a:pPr>
              <a:lnSpc>
                <a:spcPct val="100000"/>
              </a:lnSpc>
              <a:spcBef>
                <a:spcPts val="600"/>
              </a:spcBef>
              <a:spcAft>
                <a:spcPts val="600"/>
              </a:spcAft>
              <a:buClr>
                <a:srgbClr val="C05131"/>
              </a:buClr>
              <a:buSzPct val="100000"/>
              <a:defRPr/>
            </a:pPr>
            <a:r>
              <a:rPr lang="en-US" sz="2400" b="1" dirty="0">
                <a:solidFill>
                  <a:srgbClr val="C05131"/>
                </a:solidFill>
                <a:latin typeface="Arial" panose="020B0604020202020204" pitchFamily="34" charset="0"/>
                <a:cs typeface="Arial" panose="020B0604020202020204" pitchFamily="34" charset="0"/>
                <a:sym typeface="Wingdings 3" panose="05040102010807070707" pitchFamily="18" charset="2"/>
              </a:rPr>
              <a:t>Current Award Title VII Part B funding:</a:t>
            </a:r>
          </a:p>
          <a:p>
            <a:pPr>
              <a:lnSpc>
                <a:spcPct val="100000"/>
              </a:lnSpc>
              <a:spcBef>
                <a:spcPts val="600"/>
              </a:spcBef>
              <a:spcAft>
                <a:spcPts val="600"/>
              </a:spcAft>
              <a:buClr>
                <a:srgbClr val="C05131"/>
              </a:buClr>
              <a:buSzPct val="100000"/>
              <a:defRPr/>
            </a:pPr>
            <a:r>
              <a:rPr lang="en-US" dirty="0">
                <a:latin typeface="Arial" panose="020B0604020202020204" pitchFamily="34" charset="0"/>
                <a:cs typeface="Arial" panose="020B0604020202020204" pitchFamily="34" charset="0"/>
                <a:sym typeface="Wingdings 3" panose="05040102010807070707" pitchFamily="18" charset="2"/>
              </a:rPr>
              <a:t>“It is Michigan’s intent that all CILs receive an equal amount of available Part B and Part C funds.  If the Part C funds are not distributed equally, Part B funds will first be used to provide equality to the extent possible.” </a:t>
            </a:r>
          </a:p>
          <a:p>
            <a:pPr>
              <a:lnSpc>
                <a:spcPct val="100000"/>
              </a:lnSpc>
              <a:spcBef>
                <a:spcPts val="600"/>
              </a:spcBef>
              <a:spcAft>
                <a:spcPts val="600"/>
              </a:spcAft>
              <a:buClr>
                <a:srgbClr val="C05131"/>
              </a:buClr>
              <a:buSzPct val="100000"/>
              <a:defRPr/>
            </a:pPr>
            <a:r>
              <a:rPr lang="en-US" sz="2400" b="1" dirty="0">
                <a:solidFill>
                  <a:srgbClr val="C05131"/>
                </a:solidFill>
                <a:latin typeface="Arial" panose="020B0604020202020204" pitchFamily="34" charset="0"/>
                <a:cs typeface="Arial" panose="020B0604020202020204" pitchFamily="34" charset="0"/>
                <a:sym typeface="Wingdings 3" panose="05040102010807070707" pitchFamily="18" charset="2"/>
              </a:rPr>
              <a:t>Increase in Funding:</a:t>
            </a:r>
          </a:p>
          <a:p>
            <a:pPr>
              <a:lnSpc>
                <a:spcPct val="100000"/>
              </a:lnSpc>
              <a:spcBef>
                <a:spcPts val="600"/>
              </a:spcBef>
              <a:spcAft>
                <a:spcPts val="600"/>
              </a:spcAft>
              <a:buClr>
                <a:srgbClr val="C05131"/>
              </a:buClr>
              <a:buSzPct val="100000"/>
              <a:defRPr/>
            </a:pPr>
            <a:r>
              <a:rPr lang="en-US" dirty="0">
                <a:latin typeface="Arial" panose="020B0604020202020204" pitchFamily="34" charset="0"/>
                <a:cs typeface="Arial" panose="020B0604020202020204" pitchFamily="34" charset="0"/>
                <a:sym typeface="Wingdings 3" panose="05040102010807070707" pitchFamily="18" charset="2"/>
              </a:rPr>
              <a:t>“If there is an increase in funds for core services above $6,830,268, the increase will be distributed using a formula of 50% equality and 50% equity.  Equality is determined by dividing the funds by the number of CILs.  Equity will be determined based upon a formula that is derived using population, geography, and poverty rate developed by the CILs.”</a:t>
            </a:r>
          </a:p>
          <a:p>
            <a:pPr>
              <a:lnSpc>
                <a:spcPct val="100000"/>
              </a:lnSpc>
              <a:spcBef>
                <a:spcPts val="600"/>
              </a:spcBef>
              <a:spcAft>
                <a:spcPts val="600"/>
              </a:spcAft>
              <a:buClr>
                <a:srgbClr val="C05131"/>
              </a:buClr>
              <a:buSzPct val="100000"/>
              <a:defRPr/>
            </a:pPr>
            <a:r>
              <a:rPr lang="en-US" sz="1600" b="1" i="1" dirty="0">
                <a:latin typeface="Arial" panose="020B0604020202020204" pitchFamily="34" charset="0"/>
                <a:cs typeface="Arial" panose="020B0604020202020204" pitchFamily="34" charset="0"/>
                <a:sym typeface="Wingdings 3" panose="05040102010807070707" pitchFamily="18" charset="2"/>
              </a:rPr>
              <a:t>FY 2021-2023 State Plan for Independent Living</a:t>
            </a:r>
          </a:p>
        </p:txBody>
      </p:sp>
    </p:spTree>
    <p:extLst>
      <p:ext uri="{BB962C8B-B14F-4D97-AF65-F5344CB8AC3E}">
        <p14:creationId xmlns:p14="http://schemas.microsoft.com/office/powerpoint/2010/main" val="190251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5FE948-0FC3-4A37-99B6-98735C22E2CC}"/>
              </a:ext>
            </a:extLst>
          </p:cNvPr>
          <p:cNvGrpSpPr/>
          <p:nvPr/>
        </p:nvGrpSpPr>
        <p:grpSpPr>
          <a:xfrm>
            <a:off x="371362" y="6317176"/>
            <a:ext cx="3618866" cy="246221"/>
            <a:chOff x="142762" y="6177821"/>
            <a:chExt cx="3618866" cy="246221"/>
          </a:xfrm>
        </p:grpSpPr>
        <p:grpSp>
          <p:nvGrpSpPr>
            <p:cNvPr id="3" name="Group 2">
              <a:extLst>
                <a:ext uri="{FF2B5EF4-FFF2-40B4-BE49-F238E27FC236}">
                  <a16:creationId xmlns:a16="http://schemas.microsoft.com/office/drawing/2014/main" id="{AA2D3783-CD8D-4D0C-81F4-E74B2B4621A1}"/>
                </a:ext>
              </a:extLst>
            </p:cNvPr>
            <p:cNvGrpSpPr/>
            <p:nvPr/>
          </p:nvGrpSpPr>
          <p:grpSpPr>
            <a:xfrm>
              <a:off x="142762" y="6177821"/>
              <a:ext cx="3618866" cy="246221"/>
              <a:chOff x="4130301" y="6027363"/>
              <a:chExt cx="3618866" cy="246221"/>
            </a:xfrm>
          </p:grpSpPr>
          <p:sp>
            <p:nvSpPr>
              <p:cNvPr id="2" name="TextBox 1">
                <a:extLst>
                  <a:ext uri="{FF2B5EF4-FFF2-40B4-BE49-F238E27FC236}">
                    <a16:creationId xmlns:a16="http://schemas.microsoft.com/office/drawing/2014/main" id="{A9B1B7D5-3590-4EC6-AD08-1FCB3187881E}"/>
                  </a:ext>
                </a:extLst>
              </p:cNvPr>
              <p:cNvSpPr txBox="1"/>
              <p:nvPr/>
            </p:nvSpPr>
            <p:spPr>
              <a:xfrm>
                <a:off x="5096315" y="6027363"/>
                <a:ext cx="2652852"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MICHIGAN REHABILITATION SERVICES</a:t>
                </a:r>
              </a:p>
            </p:txBody>
          </p:sp>
          <p:pic>
            <p:nvPicPr>
              <p:cNvPr id="8" name="Picture 7" descr="MRSlogoColor1">
                <a:extLst>
                  <a:ext uri="{FF2B5EF4-FFF2-40B4-BE49-F238E27FC236}">
                    <a16:creationId xmlns:a16="http://schemas.microsoft.com/office/drawing/2014/main" id="{646B1B6C-5AF0-4868-BDBF-A60E4720A1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0301" y="6037841"/>
                <a:ext cx="845820" cy="228600"/>
              </a:xfrm>
              <a:prstGeom prst="rect">
                <a:avLst/>
              </a:prstGeom>
              <a:noFill/>
              <a:ln>
                <a:noFill/>
              </a:ln>
            </p:spPr>
          </p:pic>
        </p:grpSp>
        <p:cxnSp>
          <p:nvCxnSpPr>
            <p:cNvPr id="11" name="Straight Connector 10">
              <a:extLst>
                <a:ext uri="{FF2B5EF4-FFF2-40B4-BE49-F238E27FC236}">
                  <a16:creationId xmlns:a16="http://schemas.microsoft.com/office/drawing/2014/main" id="{9499195C-D3A3-4889-A172-FFF9ED8C30B5}"/>
                </a:ext>
              </a:extLst>
            </p:cNvPr>
            <p:cNvCxnSpPr>
              <a:cxnSpLocks/>
            </p:cNvCxnSpPr>
            <p:nvPr/>
          </p:nvCxnSpPr>
          <p:spPr>
            <a:xfrm>
              <a:off x="1104503" y="6184251"/>
              <a:ext cx="0" cy="228600"/>
            </a:xfrm>
            <a:prstGeom prst="line">
              <a:avLst/>
            </a:prstGeom>
            <a:ln w="0" cap="sq">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23F94DCD-69F2-4364-B566-A01418B5C9D0}"/>
              </a:ext>
            </a:extLst>
          </p:cNvPr>
          <p:cNvSpPr txBox="1"/>
          <p:nvPr/>
        </p:nvSpPr>
        <p:spPr>
          <a:xfrm>
            <a:off x="371362" y="423993"/>
            <a:ext cx="10727674" cy="584775"/>
          </a:xfrm>
          <a:prstGeom prst="rect">
            <a:avLst/>
          </a:prstGeom>
          <a:noFill/>
        </p:spPr>
        <p:txBody>
          <a:bodyPr wrap="square" rtlCol="0">
            <a:spAutoFit/>
          </a:bodyPr>
          <a:lstStyle/>
          <a:p>
            <a:pPr lvl="0">
              <a:spcBef>
                <a:spcPts val="300"/>
              </a:spcBef>
              <a:spcAft>
                <a:spcPts val="300"/>
              </a:spcAft>
              <a:defRPr/>
            </a:pPr>
            <a:r>
              <a:rPr lang="en-US" sz="3200" b="1" dirty="0">
                <a:solidFill>
                  <a:srgbClr val="003E51"/>
                </a:solidFill>
                <a:latin typeface="Arial" panose="020B0604020202020204" pitchFamily="34" charset="0"/>
                <a:cs typeface="Arial" panose="020B0604020202020204" pitchFamily="34" charset="0"/>
              </a:rPr>
              <a:t>Payment Process for ILS Contracts</a:t>
            </a:r>
          </a:p>
        </p:txBody>
      </p:sp>
      <p:sp>
        <p:nvSpPr>
          <p:cNvPr id="14" name="TextBox 13">
            <a:extLst>
              <a:ext uri="{FF2B5EF4-FFF2-40B4-BE49-F238E27FC236}">
                <a16:creationId xmlns:a16="http://schemas.microsoft.com/office/drawing/2014/main" id="{201AD759-B7BB-4D8B-A053-8C323A574161}"/>
              </a:ext>
            </a:extLst>
          </p:cNvPr>
          <p:cNvSpPr txBox="1"/>
          <p:nvPr/>
        </p:nvSpPr>
        <p:spPr>
          <a:xfrm>
            <a:off x="942228" y="1450992"/>
            <a:ext cx="11249772" cy="523220"/>
          </a:xfrm>
          <a:prstGeom prst="rect">
            <a:avLst/>
          </a:prstGeom>
          <a:noFill/>
        </p:spPr>
        <p:txBody>
          <a:bodyPr wrap="square">
            <a:spAutoFit/>
          </a:bodyPr>
          <a:lstStyle/>
          <a:p>
            <a:pPr lvl="0">
              <a:spcBef>
                <a:spcPts val="300"/>
              </a:spcBef>
              <a:spcAft>
                <a:spcPts val="300"/>
              </a:spcAft>
              <a:defRPr/>
            </a:pPr>
            <a:r>
              <a:rPr kumimoji="0" lang="en-US" sz="2800" b="1" i="0" u="none" strike="noStrike" kern="1200" cap="none" spc="-50" normalizeH="0" baseline="0" noProof="0" dirty="0">
                <a:ln>
                  <a:noFill/>
                </a:ln>
                <a:solidFill>
                  <a:srgbClr val="003E51"/>
                </a:solidFill>
                <a:effectLst/>
                <a:uLnTx/>
                <a:uFillTx/>
                <a:latin typeface="Calibri" panose="020F0502020204030204"/>
                <a:ea typeface="+mj-ea"/>
                <a:cs typeface="Arial" panose="020B0604020202020204" pitchFamily="34" charset="0"/>
              </a:rPr>
              <a:t>CIL Prototype</a:t>
            </a:r>
          </a:p>
        </p:txBody>
      </p:sp>
      <p:sp>
        <p:nvSpPr>
          <p:cNvPr id="15" name="TextBox 14">
            <a:extLst>
              <a:ext uri="{FF2B5EF4-FFF2-40B4-BE49-F238E27FC236}">
                <a16:creationId xmlns:a16="http://schemas.microsoft.com/office/drawing/2014/main" id="{F27C9908-6143-4D56-8328-FE542EF4EEF0}"/>
              </a:ext>
            </a:extLst>
          </p:cNvPr>
          <p:cNvSpPr txBox="1"/>
          <p:nvPr/>
        </p:nvSpPr>
        <p:spPr>
          <a:xfrm>
            <a:off x="1550526" y="2020870"/>
            <a:ext cx="9634147" cy="2708434"/>
          </a:xfrm>
          <a:prstGeom prst="rect">
            <a:avLst/>
          </a:prstGeom>
          <a:noFill/>
        </p:spPr>
        <p:txBody>
          <a:bodyPr wrap="square" rtlCol="0">
            <a:spAutoFit/>
          </a:bodyPr>
          <a:lstStyle/>
          <a:p>
            <a:pPr>
              <a:lnSpc>
                <a:spcPct val="100000"/>
              </a:lnSpc>
              <a:spcBef>
                <a:spcPts val="600"/>
              </a:spcBef>
              <a:spcAft>
                <a:spcPts val="600"/>
              </a:spcAft>
              <a:buClr>
                <a:srgbClr val="C05131"/>
              </a:buClr>
              <a:buSzPct val="100000"/>
              <a:defRPr/>
            </a:pPr>
            <a:r>
              <a:rPr lang="en-US" sz="2400" dirty="0">
                <a:latin typeface="Arial" panose="020B0604020202020204" pitchFamily="34" charset="0"/>
                <a:cs typeface="Arial" panose="020B0604020202020204" pitchFamily="34" charset="0"/>
                <a:sym typeface="Wingdings 3" panose="05040102010807070707" pitchFamily="18" charset="2"/>
              </a:rPr>
              <a:t>“After consideration of several different possibilities, it was decided that basing 40% of the funding on geographic area, and 60% on population, appeared to produce the most equitable results across the full statewide CIL Network. The resulting computation shows that the prototype CIL requires combined federal and state Core Funding of $75.00 per square mile and $1.80 per person.”</a:t>
            </a:r>
          </a:p>
          <a:p>
            <a:pPr>
              <a:lnSpc>
                <a:spcPct val="100000"/>
              </a:lnSpc>
              <a:spcBef>
                <a:spcPts val="600"/>
              </a:spcBef>
              <a:spcAft>
                <a:spcPts val="600"/>
              </a:spcAft>
              <a:buClr>
                <a:srgbClr val="C05131"/>
              </a:buClr>
              <a:buSzPct val="100000"/>
              <a:defRPr/>
            </a:pPr>
            <a:r>
              <a:rPr lang="en-US" sz="1600" b="1" i="1" dirty="0">
                <a:latin typeface="Arial" panose="020B0604020202020204" pitchFamily="34" charset="0"/>
                <a:cs typeface="Arial" panose="020B0604020202020204" pitchFamily="34" charset="0"/>
                <a:sym typeface="Wingdings 3" panose="05040102010807070707" pitchFamily="18" charset="2"/>
              </a:rPr>
              <a:t>FY 2021-2023 State Plan for Independent Living</a:t>
            </a:r>
          </a:p>
        </p:txBody>
      </p:sp>
    </p:spTree>
    <p:extLst>
      <p:ext uri="{BB962C8B-B14F-4D97-AF65-F5344CB8AC3E}">
        <p14:creationId xmlns:p14="http://schemas.microsoft.com/office/powerpoint/2010/main" val="1370587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5FE948-0FC3-4A37-99B6-98735C22E2CC}"/>
              </a:ext>
            </a:extLst>
          </p:cNvPr>
          <p:cNvGrpSpPr/>
          <p:nvPr/>
        </p:nvGrpSpPr>
        <p:grpSpPr>
          <a:xfrm>
            <a:off x="371362" y="6317176"/>
            <a:ext cx="3618866" cy="246221"/>
            <a:chOff x="142762" y="6177821"/>
            <a:chExt cx="3618866" cy="246221"/>
          </a:xfrm>
        </p:grpSpPr>
        <p:grpSp>
          <p:nvGrpSpPr>
            <p:cNvPr id="3" name="Group 2">
              <a:extLst>
                <a:ext uri="{FF2B5EF4-FFF2-40B4-BE49-F238E27FC236}">
                  <a16:creationId xmlns:a16="http://schemas.microsoft.com/office/drawing/2014/main" id="{AA2D3783-CD8D-4D0C-81F4-E74B2B4621A1}"/>
                </a:ext>
              </a:extLst>
            </p:cNvPr>
            <p:cNvGrpSpPr/>
            <p:nvPr/>
          </p:nvGrpSpPr>
          <p:grpSpPr>
            <a:xfrm>
              <a:off x="142762" y="6177821"/>
              <a:ext cx="3618866" cy="246221"/>
              <a:chOff x="4130301" y="6027363"/>
              <a:chExt cx="3618866" cy="246221"/>
            </a:xfrm>
          </p:grpSpPr>
          <p:sp>
            <p:nvSpPr>
              <p:cNvPr id="2" name="TextBox 1">
                <a:extLst>
                  <a:ext uri="{FF2B5EF4-FFF2-40B4-BE49-F238E27FC236}">
                    <a16:creationId xmlns:a16="http://schemas.microsoft.com/office/drawing/2014/main" id="{A9B1B7D5-3590-4EC6-AD08-1FCB3187881E}"/>
                  </a:ext>
                </a:extLst>
              </p:cNvPr>
              <p:cNvSpPr txBox="1"/>
              <p:nvPr/>
            </p:nvSpPr>
            <p:spPr>
              <a:xfrm>
                <a:off x="5096315" y="6027363"/>
                <a:ext cx="2652852"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MICHIGAN REHABILITATION SERVICES</a:t>
                </a:r>
              </a:p>
            </p:txBody>
          </p:sp>
          <p:pic>
            <p:nvPicPr>
              <p:cNvPr id="8" name="Picture 7" descr="MRSlogoColor1">
                <a:extLst>
                  <a:ext uri="{FF2B5EF4-FFF2-40B4-BE49-F238E27FC236}">
                    <a16:creationId xmlns:a16="http://schemas.microsoft.com/office/drawing/2014/main" id="{646B1B6C-5AF0-4868-BDBF-A60E4720A1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0301" y="6037841"/>
                <a:ext cx="845820" cy="228600"/>
              </a:xfrm>
              <a:prstGeom prst="rect">
                <a:avLst/>
              </a:prstGeom>
              <a:noFill/>
              <a:ln>
                <a:noFill/>
              </a:ln>
            </p:spPr>
          </p:pic>
        </p:grpSp>
        <p:cxnSp>
          <p:nvCxnSpPr>
            <p:cNvPr id="11" name="Straight Connector 10">
              <a:extLst>
                <a:ext uri="{FF2B5EF4-FFF2-40B4-BE49-F238E27FC236}">
                  <a16:creationId xmlns:a16="http://schemas.microsoft.com/office/drawing/2014/main" id="{9499195C-D3A3-4889-A172-FFF9ED8C30B5}"/>
                </a:ext>
              </a:extLst>
            </p:cNvPr>
            <p:cNvCxnSpPr>
              <a:cxnSpLocks/>
            </p:cNvCxnSpPr>
            <p:nvPr/>
          </p:nvCxnSpPr>
          <p:spPr>
            <a:xfrm>
              <a:off x="1104503" y="6184251"/>
              <a:ext cx="0" cy="228600"/>
            </a:xfrm>
            <a:prstGeom prst="line">
              <a:avLst/>
            </a:prstGeom>
            <a:ln w="0" cap="sq">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23F94DCD-69F2-4364-B566-A01418B5C9D0}"/>
              </a:ext>
            </a:extLst>
          </p:cNvPr>
          <p:cNvSpPr txBox="1"/>
          <p:nvPr/>
        </p:nvSpPr>
        <p:spPr>
          <a:xfrm>
            <a:off x="371362" y="423993"/>
            <a:ext cx="10727674" cy="584775"/>
          </a:xfrm>
          <a:prstGeom prst="rect">
            <a:avLst/>
          </a:prstGeom>
          <a:noFill/>
        </p:spPr>
        <p:txBody>
          <a:bodyPr wrap="square" rtlCol="0">
            <a:spAutoFit/>
          </a:bodyPr>
          <a:lstStyle/>
          <a:p>
            <a:pPr lvl="0">
              <a:spcBef>
                <a:spcPts val="300"/>
              </a:spcBef>
              <a:spcAft>
                <a:spcPts val="300"/>
              </a:spcAft>
              <a:defRPr/>
            </a:pPr>
            <a:r>
              <a:rPr lang="en-US" sz="3200" b="1" dirty="0">
                <a:solidFill>
                  <a:srgbClr val="003E51"/>
                </a:solidFill>
                <a:latin typeface="Arial" panose="020B0604020202020204" pitchFamily="34" charset="0"/>
                <a:cs typeface="Arial" panose="020B0604020202020204" pitchFamily="34" charset="0"/>
              </a:rPr>
              <a:t>Payment Process for ILS Contracts</a:t>
            </a:r>
          </a:p>
        </p:txBody>
      </p:sp>
      <p:sp>
        <p:nvSpPr>
          <p:cNvPr id="14" name="TextBox 13">
            <a:extLst>
              <a:ext uri="{FF2B5EF4-FFF2-40B4-BE49-F238E27FC236}">
                <a16:creationId xmlns:a16="http://schemas.microsoft.com/office/drawing/2014/main" id="{201AD759-B7BB-4D8B-A053-8C323A574161}"/>
              </a:ext>
            </a:extLst>
          </p:cNvPr>
          <p:cNvSpPr txBox="1"/>
          <p:nvPr/>
        </p:nvSpPr>
        <p:spPr>
          <a:xfrm>
            <a:off x="942228" y="1450992"/>
            <a:ext cx="11249772" cy="523220"/>
          </a:xfrm>
          <a:prstGeom prst="rect">
            <a:avLst/>
          </a:prstGeom>
          <a:noFill/>
        </p:spPr>
        <p:txBody>
          <a:bodyPr wrap="square">
            <a:spAutoFit/>
          </a:bodyPr>
          <a:lstStyle/>
          <a:p>
            <a:pPr lvl="0">
              <a:spcBef>
                <a:spcPts val="300"/>
              </a:spcBef>
              <a:spcAft>
                <a:spcPts val="300"/>
              </a:spcAft>
              <a:defRPr/>
            </a:pPr>
            <a:r>
              <a:rPr kumimoji="0" lang="en-US" sz="2800" b="1" i="0" u="none" strike="noStrike" kern="1200" cap="none" spc="-50" normalizeH="0" baseline="0" noProof="0" dirty="0">
                <a:ln>
                  <a:noFill/>
                </a:ln>
                <a:solidFill>
                  <a:srgbClr val="003E51"/>
                </a:solidFill>
                <a:effectLst/>
                <a:uLnTx/>
                <a:uFillTx/>
                <a:latin typeface="Calibri" panose="020F0502020204030204"/>
                <a:ea typeface="+mj-ea"/>
                <a:cs typeface="Arial" panose="020B0604020202020204" pitchFamily="34" charset="0"/>
              </a:rPr>
              <a:t>SPIL Allotments </a:t>
            </a:r>
            <a:r>
              <a:rPr kumimoji="0" lang="en-US" sz="2800" b="1" i="0" u="none" strike="noStrike" kern="1200" cap="none" spc="-50" normalizeH="0" baseline="0" noProof="0" dirty="0">
                <a:ln>
                  <a:noFill/>
                </a:ln>
                <a:solidFill>
                  <a:srgbClr val="003E51"/>
                </a:solidFill>
                <a:effectLst/>
                <a:uLnTx/>
                <a:uFillTx/>
                <a:latin typeface="Calibri" panose="020F0502020204030204"/>
                <a:ea typeface="+mj-ea"/>
                <a:cs typeface="Arial" panose="020B0604020202020204" pitchFamily="34" charset="0"/>
                <a:sym typeface="Wingdings 3" panose="05040102010807070707" pitchFamily="18" charset="2"/>
              </a:rPr>
              <a:t> </a:t>
            </a:r>
            <a:r>
              <a:rPr kumimoji="0" lang="en-US" sz="2800" b="1" i="0" u="none" strike="noStrike" kern="1200" cap="none" spc="-50" normalizeH="0" baseline="0" noProof="0" dirty="0">
                <a:ln>
                  <a:noFill/>
                </a:ln>
                <a:solidFill>
                  <a:srgbClr val="003E51"/>
                </a:solidFill>
                <a:effectLst/>
                <a:uLnTx/>
                <a:uFillTx/>
                <a:latin typeface="Calibri" panose="020F0502020204030204"/>
                <a:ea typeface="+mj-ea"/>
                <a:cs typeface="Arial" panose="020B0604020202020204" pitchFamily="34" charset="0"/>
              </a:rPr>
              <a:t>How it works</a:t>
            </a:r>
            <a:endParaRPr lang="en-US" sz="2400" b="1" dirty="0">
              <a:solidFill>
                <a:srgbClr val="003E5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E6E70CB-50EB-4C1D-A8F0-3A60A636CF07}"/>
              </a:ext>
            </a:extLst>
          </p:cNvPr>
          <p:cNvSpPr txBox="1"/>
          <p:nvPr/>
        </p:nvSpPr>
        <p:spPr>
          <a:xfrm>
            <a:off x="415963" y="1996083"/>
            <a:ext cx="5863968" cy="369332"/>
          </a:xfrm>
          <a:prstGeom prst="rect">
            <a:avLst/>
          </a:prstGeom>
          <a:noFill/>
        </p:spPr>
        <p:txBody>
          <a:bodyPr wrap="square" rtlCol="0">
            <a:spAutoFit/>
          </a:bodyPr>
          <a:lstStyle/>
          <a:p>
            <a:r>
              <a:rPr lang="en-US" b="1" dirty="0">
                <a:solidFill>
                  <a:srgbClr val="C05131"/>
                </a:solidFill>
                <a:latin typeface="Arial" panose="020B0604020202020204" pitchFamily="34" charset="0"/>
                <a:cs typeface="Arial" panose="020B0604020202020204" pitchFamily="34" charset="0"/>
              </a:rPr>
              <a:t>Step 1:  Compute the Prototype CIL Dollar Amount</a:t>
            </a:r>
          </a:p>
        </p:txBody>
      </p:sp>
      <p:graphicFrame>
        <p:nvGraphicFramePr>
          <p:cNvPr id="16" name="Table 15">
            <a:extLst>
              <a:ext uri="{FF2B5EF4-FFF2-40B4-BE49-F238E27FC236}">
                <a16:creationId xmlns:a16="http://schemas.microsoft.com/office/drawing/2014/main" id="{B9A01B53-A31B-469F-B88A-26F055411607}"/>
              </a:ext>
            </a:extLst>
          </p:cNvPr>
          <p:cNvGraphicFramePr>
            <a:graphicFrameLocks noGrp="1"/>
          </p:cNvGraphicFramePr>
          <p:nvPr>
            <p:extLst>
              <p:ext uri="{D42A27DB-BD31-4B8C-83A1-F6EECF244321}">
                <p14:modId xmlns:p14="http://schemas.microsoft.com/office/powerpoint/2010/main" val="3656736758"/>
              </p:ext>
            </p:extLst>
          </p:nvPr>
        </p:nvGraphicFramePr>
        <p:xfrm>
          <a:off x="415964" y="2368630"/>
          <a:ext cx="3822700" cy="1362075"/>
        </p:xfrm>
        <a:graphic>
          <a:graphicData uri="http://schemas.openxmlformats.org/drawingml/2006/table">
            <a:tbl>
              <a:tblPr>
                <a:tableStyleId>{5C22544A-7EE6-4342-B048-85BDC9FD1C3A}</a:tableStyleId>
              </a:tblPr>
              <a:tblGrid>
                <a:gridCol w="1397853">
                  <a:extLst>
                    <a:ext uri="{9D8B030D-6E8A-4147-A177-3AD203B41FA5}">
                      <a16:colId xmlns:a16="http://schemas.microsoft.com/office/drawing/2014/main" val="873954768"/>
                    </a:ext>
                  </a:extLst>
                </a:gridCol>
                <a:gridCol w="599080">
                  <a:extLst>
                    <a:ext uri="{9D8B030D-6E8A-4147-A177-3AD203B41FA5}">
                      <a16:colId xmlns:a16="http://schemas.microsoft.com/office/drawing/2014/main" val="2399332446"/>
                    </a:ext>
                  </a:extLst>
                </a:gridCol>
                <a:gridCol w="608589">
                  <a:extLst>
                    <a:ext uri="{9D8B030D-6E8A-4147-A177-3AD203B41FA5}">
                      <a16:colId xmlns:a16="http://schemas.microsoft.com/office/drawing/2014/main" val="3890638310"/>
                    </a:ext>
                  </a:extLst>
                </a:gridCol>
                <a:gridCol w="608589">
                  <a:extLst>
                    <a:ext uri="{9D8B030D-6E8A-4147-A177-3AD203B41FA5}">
                      <a16:colId xmlns:a16="http://schemas.microsoft.com/office/drawing/2014/main" val="2306751255"/>
                    </a:ext>
                  </a:extLst>
                </a:gridCol>
                <a:gridCol w="608589">
                  <a:extLst>
                    <a:ext uri="{9D8B030D-6E8A-4147-A177-3AD203B41FA5}">
                      <a16:colId xmlns:a16="http://schemas.microsoft.com/office/drawing/2014/main" val="2901468513"/>
                    </a:ext>
                  </a:extLst>
                </a:gridCol>
              </a:tblGrid>
              <a:tr h="771525">
                <a:tc>
                  <a:txBody>
                    <a:bodyPr/>
                    <a:lstStyle/>
                    <a:p>
                      <a:pPr algn="ctr" fontAlgn="ctr"/>
                      <a:r>
                        <a:rPr lang="en-US" sz="1100" u="none" strike="noStrike" dirty="0">
                          <a:effectLst/>
                        </a:rPr>
                        <a:t>Prototype</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Core</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Core</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Serves</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Cost Per</a:t>
                      </a:r>
                      <a:endParaRPr lang="en-US"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66660432"/>
                  </a:ext>
                </a:extLst>
              </a:tr>
              <a:tr h="200025">
                <a:tc>
                  <a:txBody>
                    <a:bodyPr/>
                    <a:lstStyle/>
                    <a:p>
                      <a:pPr algn="l" fontAlgn="ctr"/>
                      <a:r>
                        <a:rPr lang="en-US" sz="1100" u="none" strike="noStrike">
                          <a:effectLst/>
                        </a:rPr>
                        <a:t>* Base Target</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$750,000</a:t>
                      </a:r>
                      <a:endParaRPr lang="en-US" sz="1100" b="0" i="1"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9076669"/>
                  </a:ext>
                </a:extLst>
              </a:tr>
              <a:tr h="190500">
                <a:tc>
                  <a:txBody>
                    <a:bodyPr/>
                    <a:lstStyle/>
                    <a:p>
                      <a:pPr algn="l" fontAlgn="ctr"/>
                      <a:r>
                        <a:rPr lang="en-US" sz="1100" u="none" strike="noStrike" dirty="0">
                          <a:effectLst/>
                        </a:rPr>
                        <a:t>* Population (person)</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60%</a:t>
                      </a:r>
                      <a:endParaRPr lang="en-US" sz="1100" b="0"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$450,000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250,000</a:t>
                      </a:r>
                      <a:endParaRPr lang="en-US" sz="1100" b="0"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$1.80</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2418882"/>
                  </a:ext>
                </a:extLst>
              </a:tr>
              <a:tr h="200025">
                <a:tc>
                  <a:txBody>
                    <a:bodyPr/>
                    <a:lstStyle/>
                    <a:p>
                      <a:pPr algn="l" fontAlgn="ctr"/>
                      <a:r>
                        <a:rPr lang="en-US" sz="1100" u="none" strike="noStrike">
                          <a:effectLst/>
                        </a:rPr>
                        <a:t>* Geography (Sq. Mile)</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40%</a:t>
                      </a:r>
                      <a:endParaRPr lang="en-US" sz="1100" b="0"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$300,000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4,000</a:t>
                      </a:r>
                      <a:endParaRPr lang="en-US" sz="1100" b="0"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dirty="0">
                          <a:effectLst/>
                        </a:rPr>
                        <a:t>$75.00</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68250709"/>
                  </a:ext>
                </a:extLst>
              </a:tr>
            </a:tbl>
          </a:graphicData>
        </a:graphic>
      </p:graphicFrame>
      <p:graphicFrame>
        <p:nvGraphicFramePr>
          <p:cNvPr id="17" name="Table 16">
            <a:extLst>
              <a:ext uri="{FF2B5EF4-FFF2-40B4-BE49-F238E27FC236}">
                <a16:creationId xmlns:a16="http://schemas.microsoft.com/office/drawing/2014/main" id="{BB1435B5-F17E-4CFD-98D9-E6F9DC30B4D5}"/>
              </a:ext>
            </a:extLst>
          </p:cNvPr>
          <p:cNvGraphicFramePr>
            <a:graphicFrameLocks noGrp="1"/>
          </p:cNvGraphicFramePr>
          <p:nvPr>
            <p:extLst>
              <p:ext uri="{D42A27DB-BD31-4B8C-83A1-F6EECF244321}">
                <p14:modId xmlns:p14="http://schemas.microsoft.com/office/powerpoint/2010/main" val="3508886551"/>
              </p:ext>
            </p:extLst>
          </p:nvPr>
        </p:nvGraphicFramePr>
        <p:xfrm>
          <a:off x="4471821" y="3008687"/>
          <a:ext cx="7239001" cy="722018"/>
        </p:xfrm>
        <a:graphic>
          <a:graphicData uri="http://schemas.openxmlformats.org/drawingml/2006/table">
            <a:tbl>
              <a:tblPr>
                <a:tableStyleId>{5C22544A-7EE6-4342-B048-85BDC9FD1C3A}</a:tableStyleId>
              </a:tblPr>
              <a:tblGrid>
                <a:gridCol w="2170748">
                  <a:extLst>
                    <a:ext uri="{9D8B030D-6E8A-4147-A177-3AD203B41FA5}">
                      <a16:colId xmlns:a16="http://schemas.microsoft.com/office/drawing/2014/main" val="2248566502"/>
                    </a:ext>
                  </a:extLst>
                </a:gridCol>
                <a:gridCol w="825138">
                  <a:extLst>
                    <a:ext uri="{9D8B030D-6E8A-4147-A177-3AD203B41FA5}">
                      <a16:colId xmlns:a16="http://schemas.microsoft.com/office/drawing/2014/main" val="1457404470"/>
                    </a:ext>
                  </a:extLst>
                </a:gridCol>
                <a:gridCol w="714062">
                  <a:extLst>
                    <a:ext uri="{9D8B030D-6E8A-4147-A177-3AD203B41FA5}">
                      <a16:colId xmlns:a16="http://schemas.microsoft.com/office/drawing/2014/main" val="4038016314"/>
                    </a:ext>
                  </a:extLst>
                </a:gridCol>
                <a:gridCol w="901305">
                  <a:extLst>
                    <a:ext uri="{9D8B030D-6E8A-4147-A177-3AD203B41FA5}">
                      <a16:colId xmlns:a16="http://schemas.microsoft.com/office/drawing/2014/main" val="74849228"/>
                    </a:ext>
                  </a:extLst>
                </a:gridCol>
                <a:gridCol w="609333">
                  <a:extLst>
                    <a:ext uri="{9D8B030D-6E8A-4147-A177-3AD203B41FA5}">
                      <a16:colId xmlns:a16="http://schemas.microsoft.com/office/drawing/2014/main" val="1345593099"/>
                    </a:ext>
                  </a:extLst>
                </a:gridCol>
                <a:gridCol w="799749">
                  <a:extLst>
                    <a:ext uri="{9D8B030D-6E8A-4147-A177-3AD203B41FA5}">
                      <a16:colId xmlns:a16="http://schemas.microsoft.com/office/drawing/2014/main" val="3631974891"/>
                    </a:ext>
                  </a:extLst>
                </a:gridCol>
                <a:gridCol w="609333">
                  <a:extLst>
                    <a:ext uri="{9D8B030D-6E8A-4147-A177-3AD203B41FA5}">
                      <a16:colId xmlns:a16="http://schemas.microsoft.com/office/drawing/2014/main" val="718785023"/>
                    </a:ext>
                  </a:extLst>
                </a:gridCol>
                <a:gridCol w="609333">
                  <a:extLst>
                    <a:ext uri="{9D8B030D-6E8A-4147-A177-3AD203B41FA5}">
                      <a16:colId xmlns:a16="http://schemas.microsoft.com/office/drawing/2014/main" val="3525622219"/>
                    </a:ext>
                  </a:extLst>
                </a:gridCol>
              </a:tblGrid>
              <a:tr h="402835">
                <a:tc>
                  <a:txBody>
                    <a:bodyPr/>
                    <a:lstStyle/>
                    <a:p>
                      <a:pPr algn="l" fontAlgn="ctr"/>
                      <a:r>
                        <a:rPr lang="en-US" sz="1100" u="none" strike="noStrike" dirty="0">
                          <a:effectLst/>
                        </a:rPr>
                        <a:t>CIL #1</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dirty="0">
                          <a:effectLst/>
                        </a:rPr>
                        <a:t>$980,562</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100" u="none" strike="noStrike" dirty="0">
                          <a:effectLst/>
                        </a:rPr>
                        <a:t>425,790</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dirty="0">
                          <a:effectLst/>
                        </a:rPr>
                        <a:t>$766,422</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dirty="0">
                          <a:effectLst/>
                        </a:rPr>
                        <a:t>649</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dirty="0">
                          <a:effectLst/>
                        </a:rPr>
                        <a:t>$48,675</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dirty="0">
                          <a:effectLst/>
                        </a:rPr>
                        <a:t>20.3%</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dirty="0">
                          <a:effectLst/>
                        </a:rPr>
                        <a:t>$165,465</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40584009"/>
                  </a:ext>
                </a:extLst>
              </a:tr>
              <a:tr h="319183">
                <a:tc>
                  <a:txBody>
                    <a:bodyPr/>
                    <a:lstStyle/>
                    <a:p>
                      <a:pPr algn="l" fontAlgn="ctr"/>
                      <a:r>
                        <a:rPr lang="en-US" sz="1100" u="none" strike="noStrike" dirty="0">
                          <a:effectLst/>
                        </a:rPr>
                        <a:t>     TOTAL</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dirty="0">
                          <a:effectLst/>
                          <a:highlight>
                            <a:srgbClr val="FFFF00"/>
                          </a:highlight>
                        </a:rPr>
                        <a:t>$25,802,094</a:t>
                      </a:r>
                      <a:endParaRPr lang="en-US" sz="1100" b="0" i="0" u="none" strike="noStrike" dirty="0">
                        <a:solidFill>
                          <a:srgbClr val="000000"/>
                        </a:solidFill>
                        <a:effectLst/>
                        <a:highlight>
                          <a:srgbClr val="FFFF00"/>
                        </a:highlight>
                        <a:latin typeface="Calibri" panose="020F0502020204030204" pitchFamily="34" charset="0"/>
                      </a:endParaRPr>
                    </a:p>
                  </a:txBody>
                  <a:tcPr marL="9525" marR="9525" marT="9525" marB="0" anchor="ctr"/>
                </a:tc>
                <a:tc>
                  <a:txBody>
                    <a:bodyPr/>
                    <a:lstStyle/>
                    <a:p>
                      <a:pPr algn="l" fontAlgn="ctr"/>
                      <a:r>
                        <a:rPr lang="en-US" sz="1100" u="none" strike="noStrike" dirty="0">
                          <a:effectLst/>
                        </a:rPr>
                        <a:t>9,883,640</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dirty="0">
                          <a:effectLst/>
                        </a:rPr>
                        <a:t>61,770</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46808393"/>
                  </a:ext>
                </a:extLst>
              </a:tr>
            </a:tbl>
          </a:graphicData>
        </a:graphic>
      </p:graphicFrame>
      <p:graphicFrame>
        <p:nvGraphicFramePr>
          <p:cNvPr id="18" name="Object 17">
            <a:extLst>
              <a:ext uri="{FF2B5EF4-FFF2-40B4-BE49-F238E27FC236}">
                <a16:creationId xmlns:a16="http://schemas.microsoft.com/office/drawing/2014/main" id="{5EE9114E-664F-4E28-8A18-C309C06B2FCE}"/>
              </a:ext>
            </a:extLst>
          </p:cNvPr>
          <p:cNvGraphicFramePr>
            <a:graphicFrameLocks noChangeAspect="1"/>
          </p:cNvGraphicFramePr>
          <p:nvPr>
            <p:extLst>
              <p:ext uri="{D42A27DB-BD31-4B8C-83A1-F6EECF244321}">
                <p14:modId xmlns:p14="http://schemas.microsoft.com/office/powerpoint/2010/main" val="1506106864"/>
              </p:ext>
            </p:extLst>
          </p:nvPr>
        </p:nvGraphicFramePr>
        <p:xfrm>
          <a:off x="4472141" y="2379855"/>
          <a:ext cx="7239000" cy="611188"/>
        </p:xfrm>
        <a:graphic>
          <a:graphicData uri="http://schemas.openxmlformats.org/presentationml/2006/ole">
            <mc:AlternateContent xmlns:mc="http://schemas.openxmlformats.org/markup-compatibility/2006">
              <mc:Choice xmlns:v="urn:schemas-microsoft-com:vml" Requires="v">
                <p:oleObj name="Worksheet" r:id="rId4" imgW="7238956" imgH="781079" progId="Excel.Sheet.12">
                  <p:embed/>
                </p:oleObj>
              </mc:Choice>
              <mc:Fallback>
                <p:oleObj name="Worksheet" r:id="rId4" imgW="7238956" imgH="781079" progId="Excel.Sheet.12">
                  <p:embed/>
                  <p:pic>
                    <p:nvPicPr>
                      <p:cNvPr id="12" name="Object 11">
                        <a:extLst>
                          <a:ext uri="{FF2B5EF4-FFF2-40B4-BE49-F238E27FC236}">
                            <a16:creationId xmlns:a16="http://schemas.microsoft.com/office/drawing/2014/main" id="{5A66B583-C0B9-4A10-B0C2-686C1DB7E738}"/>
                          </a:ext>
                        </a:extLst>
                      </p:cNvPr>
                      <p:cNvPicPr/>
                      <p:nvPr/>
                    </p:nvPicPr>
                    <p:blipFill>
                      <a:blip r:embed="rId5"/>
                      <a:stretch>
                        <a:fillRect/>
                      </a:stretch>
                    </p:blipFill>
                    <p:spPr>
                      <a:xfrm>
                        <a:off x="4472141" y="2379855"/>
                        <a:ext cx="7239000" cy="611188"/>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93EA30E5-2797-47B2-AF8A-7E5778A4D4A7}"/>
              </a:ext>
            </a:extLst>
          </p:cNvPr>
          <p:cNvSpPr txBox="1"/>
          <p:nvPr/>
        </p:nvSpPr>
        <p:spPr>
          <a:xfrm>
            <a:off x="415963" y="3939628"/>
            <a:ext cx="7030923" cy="369332"/>
          </a:xfrm>
          <a:prstGeom prst="rect">
            <a:avLst/>
          </a:prstGeom>
          <a:noFill/>
        </p:spPr>
        <p:txBody>
          <a:bodyPr wrap="square" rtlCol="0">
            <a:spAutoFit/>
          </a:bodyPr>
          <a:lstStyle/>
          <a:p>
            <a:r>
              <a:rPr lang="en-US" b="1" dirty="0">
                <a:solidFill>
                  <a:srgbClr val="C05131"/>
                </a:solidFill>
                <a:latin typeface="Arial" panose="020B0604020202020204" pitchFamily="34" charset="0"/>
                <a:cs typeface="Arial" panose="020B0604020202020204" pitchFamily="34" charset="0"/>
              </a:rPr>
              <a:t>Step 2:  Compute Equity Formula based upon CIL Prototype</a:t>
            </a:r>
          </a:p>
        </p:txBody>
      </p:sp>
      <p:graphicFrame>
        <p:nvGraphicFramePr>
          <p:cNvPr id="20" name="Table 19">
            <a:extLst>
              <a:ext uri="{FF2B5EF4-FFF2-40B4-BE49-F238E27FC236}">
                <a16:creationId xmlns:a16="http://schemas.microsoft.com/office/drawing/2014/main" id="{E988DD2E-62A1-4D19-8D11-4A2875A095F1}"/>
              </a:ext>
            </a:extLst>
          </p:cNvPr>
          <p:cNvGraphicFramePr>
            <a:graphicFrameLocks noGrp="1"/>
          </p:cNvGraphicFramePr>
          <p:nvPr>
            <p:extLst>
              <p:ext uri="{D42A27DB-BD31-4B8C-83A1-F6EECF244321}">
                <p14:modId xmlns:p14="http://schemas.microsoft.com/office/powerpoint/2010/main" val="3725236993"/>
              </p:ext>
            </p:extLst>
          </p:nvPr>
        </p:nvGraphicFramePr>
        <p:xfrm>
          <a:off x="415964" y="4302689"/>
          <a:ext cx="11294858" cy="473526"/>
        </p:xfrm>
        <a:graphic>
          <a:graphicData uri="http://schemas.openxmlformats.org/drawingml/2006/table">
            <a:tbl>
              <a:tblPr>
                <a:tableStyleId>{5C22544A-7EE6-4342-B048-85BDC9FD1C3A}</a:tableStyleId>
              </a:tblPr>
              <a:tblGrid>
                <a:gridCol w="2690008">
                  <a:extLst>
                    <a:ext uri="{9D8B030D-6E8A-4147-A177-3AD203B41FA5}">
                      <a16:colId xmlns:a16="http://schemas.microsoft.com/office/drawing/2014/main" val="3644216084"/>
                    </a:ext>
                  </a:extLst>
                </a:gridCol>
                <a:gridCol w="1630951">
                  <a:extLst>
                    <a:ext uri="{9D8B030D-6E8A-4147-A177-3AD203B41FA5}">
                      <a16:colId xmlns:a16="http://schemas.microsoft.com/office/drawing/2014/main" val="92330063"/>
                    </a:ext>
                  </a:extLst>
                </a:gridCol>
                <a:gridCol w="1397957">
                  <a:extLst>
                    <a:ext uri="{9D8B030D-6E8A-4147-A177-3AD203B41FA5}">
                      <a16:colId xmlns:a16="http://schemas.microsoft.com/office/drawing/2014/main" val="790165446"/>
                    </a:ext>
                  </a:extLst>
                </a:gridCol>
                <a:gridCol w="1482681">
                  <a:extLst>
                    <a:ext uri="{9D8B030D-6E8A-4147-A177-3AD203B41FA5}">
                      <a16:colId xmlns:a16="http://schemas.microsoft.com/office/drawing/2014/main" val="2123211223"/>
                    </a:ext>
                  </a:extLst>
                </a:gridCol>
                <a:gridCol w="1419138">
                  <a:extLst>
                    <a:ext uri="{9D8B030D-6E8A-4147-A177-3AD203B41FA5}">
                      <a16:colId xmlns:a16="http://schemas.microsoft.com/office/drawing/2014/main" val="3078177490"/>
                    </a:ext>
                  </a:extLst>
                </a:gridCol>
                <a:gridCol w="1546225">
                  <a:extLst>
                    <a:ext uri="{9D8B030D-6E8A-4147-A177-3AD203B41FA5}">
                      <a16:colId xmlns:a16="http://schemas.microsoft.com/office/drawing/2014/main" val="424915082"/>
                    </a:ext>
                  </a:extLst>
                </a:gridCol>
                <a:gridCol w="1127898">
                  <a:extLst>
                    <a:ext uri="{9D8B030D-6E8A-4147-A177-3AD203B41FA5}">
                      <a16:colId xmlns:a16="http://schemas.microsoft.com/office/drawing/2014/main" val="3378432455"/>
                    </a:ext>
                  </a:extLst>
                </a:gridCol>
              </a:tblGrid>
              <a:tr h="281121">
                <a:tc>
                  <a:txBody>
                    <a:bodyPr/>
                    <a:lstStyle/>
                    <a:p>
                      <a:pPr algn="l" fontAlgn="t"/>
                      <a:r>
                        <a:rPr lang="en-US" sz="1100" u="none" strike="noStrike" dirty="0">
                          <a:effectLst/>
                        </a:rPr>
                        <a:t>CIL</a:t>
                      </a:r>
                      <a:endParaRPr lang="en-US" sz="1100" b="1"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State Core FY 21</a:t>
                      </a:r>
                      <a:endParaRPr lang="en-US" sz="1100" b="1"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Part C</a:t>
                      </a:r>
                      <a:endParaRPr lang="en-US" sz="1100" b="1"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FY 2021 Total Core</a:t>
                      </a:r>
                      <a:endParaRPr lang="en-US" sz="1100" b="1"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Protype Core</a:t>
                      </a:r>
                      <a:endParaRPr lang="en-US" sz="1100" b="1"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Amount from Prototype</a:t>
                      </a:r>
                      <a:endParaRPr lang="en-US" sz="1100" b="1"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Equity Formula</a:t>
                      </a:r>
                      <a:endParaRPr lang="en-US" sz="1100" b="1"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147094975"/>
                  </a:ext>
                </a:extLst>
              </a:tr>
              <a:tr h="147589">
                <a:tc>
                  <a:txBody>
                    <a:bodyPr/>
                    <a:lstStyle/>
                    <a:p>
                      <a:pPr algn="l" fontAlgn="b"/>
                      <a:r>
                        <a:rPr lang="en-US" sz="1100" b="0" i="0" u="none" strike="noStrike" dirty="0">
                          <a:solidFill>
                            <a:srgbClr val="000000"/>
                          </a:solidFill>
                          <a:effectLst/>
                          <a:latin typeface="Calibri" panose="020F0502020204030204" pitchFamily="34" charset="0"/>
                        </a:rPr>
                        <a:t>CIL #1</a:t>
                      </a:r>
                    </a:p>
                  </a:txBody>
                  <a:tcPr marL="9525" marR="9525" marT="9525" marB="0" anchor="b"/>
                </a:tc>
                <a:tc>
                  <a:txBody>
                    <a:bodyPr/>
                    <a:lstStyle/>
                    <a:p>
                      <a:pPr algn="l" fontAlgn="b"/>
                      <a:r>
                        <a:rPr lang="en-US" sz="1200" u="none" strike="noStrike" dirty="0">
                          <a:effectLst/>
                        </a:rPr>
                        <a:t>$358,586</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$142,890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$501,476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$980,562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$454,026</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2.43%</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16902543"/>
                  </a:ext>
                </a:extLst>
              </a:tr>
            </a:tbl>
          </a:graphicData>
        </a:graphic>
      </p:graphicFrame>
      <p:sp>
        <p:nvSpPr>
          <p:cNvPr id="21" name="TextBox 20">
            <a:extLst>
              <a:ext uri="{FF2B5EF4-FFF2-40B4-BE49-F238E27FC236}">
                <a16:creationId xmlns:a16="http://schemas.microsoft.com/office/drawing/2014/main" id="{37E72034-FD48-42A0-9343-DED2FAE212BA}"/>
              </a:ext>
            </a:extLst>
          </p:cNvPr>
          <p:cNvSpPr txBox="1"/>
          <p:nvPr/>
        </p:nvSpPr>
        <p:spPr>
          <a:xfrm>
            <a:off x="415963" y="4987416"/>
            <a:ext cx="9007769" cy="369332"/>
          </a:xfrm>
          <a:prstGeom prst="rect">
            <a:avLst/>
          </a:prstGeom>
          <a:noFill/>
        </p:spPr>
        <p:txBody>
          <a:bodyPr wrap="square" rtlCol="0">
            <a:spAutoFit/>
          </a:bodyPr>
          <a:lstStyle/>
          <a:p>
            <a:r>
              <a:rPr lang="en-US" b="1" dirty="0">
                <a:solidFill>
                  <a:srgbClr val="C05131"/>
                </a:solidFill>
                <a:latin typeface="Arial" panose="020B0604020202020204" pitchFamily="34" charset="0"/>
                <a:cs typeface="Arial" panose="020B0604020202020204" pitchFamily="34" charset="0"/>
              </a:rPr>
              <a:t>Step 3: Use Equity Formula amount to compute ILS contract amounts</a:t>
            </a:r>
          </a:p>
        </p:txBody>
      </p:sp>
      <p:graphicFrame>
        <p:nvGraphicFramePr>
          <p:cNvPr id="22" name="Table 21">
            <a:extLst>
              <a:ext uri="{FF2B5EF4-FFF2-40B4-BE49-F238E27FC236}">
                <a16:creationId xmlns:a16="http://schemas.microsoft.com/office/drawing/2014/main" id="{07BDE3D8-633E-406B-ADAE-B77F681726C8}"/>
              </a:ext>
            </a:extLst>
          </p:cNvPr>
          <p:cNvGraphicFramePr>
            <a:graphicFrameLocks noGrp="1"/>
          </p:cNvGraphicFramePr>
          <p:nvPr>
            <p:extLst>
              <p:ext uri="{D42A27DB-BD31-4B8C-83A1-F6EECF244321}">
                <p14:modId xmlns:p14="http://schemas.microsoft.com/office/powerpoint/2010/main" val="1604242056"/>
              </p:ext>
            </p:extLst>
          </p:nvPr>
        </p:nvGraphicFramePr>
        <p:xfrm>
          <a:off x="415963" y="5359963"/>
          <a:ext cx="11294859" cy="442648"/>
        </p:xfrm>
        <a:graphic>
          <a:graphicData uri="http://schemas.openxmlformats.org/drawingml/2006/table">
            <a:tbl>
              <a:tblPr>
                <a:tableStyleId>{5C22544A-7EE6-4342-B048-85BDC9FD1C3A}</a:tableStyleId>
              </a:tblPr>
              <a:tblGrid>
                <a:gridCol w="3337236">
                  <a:extLst>
                    <a:ext uri="{9D8B030D-6E8A-4147-A177-3AD203B41FA5}">
                      <a16:colId xmlns:a16="http://schemas.microsoft.com/office/drawing/2014/main" val="2894206262"/>
                    </a:ext>
                  </a:extLst>
                </a:gridCol>
                <a:gridCol w="1862642">
                  <a:extLst>
                    <a:ext uri="{9D8B030D-6E8A-4147-A177-3AD203B41FA5}">
                      <a16:colId xmlns:a16="http://schemas.microsoft.com/office/drawing/2014/main" val="2751484638"/>
                    </a:ext>
                  </a:extLst>
                </a:gridCol>
                <a:gridCol w="1660856">
                  <a:extLst>
                    <a:ext uri="{9D8B030D-6E8A-4147-A177-3AD203B41FA5}">
                      <a16:colId xmlns:a16="http://schemas.microsoft.com/office/drawing/2014/main" val="3836869782"/>
                    </a:ext>
                  </a:extLst>
                </a:gridCol>
                <a:gridCol w="1598769">
                  <a:extLst>
                    <a:ext uri="{9D8B030D-6E8A-4147-A177-3AD203B41FA5}">
                      <a16:colId xmlns:a16="http://schemas.microsoft.com/office/drawing/2014/main" val="4159251656"/>
                    </a:ext>
                  </a:extLst>
                </a:gridCol>
                <a:gridCol w="1324545">
                  <a:extLst>
                    <a:ext uri="{9D8B030D-6E8A-4147-A177-3AD203B41FA5}">
                      <a16:colId xmlns:a16="http://schemas.microsoft.com/office/drawing/2014/main" val="4025734134"/>
                    </a:ext>
                  </a:extLst>
                </a:gridCol>
                <a:gridCol w="1510811">
                  <a:extLst>
                    <a:ext uri="{9D8B030D-6E8A-4147-A177-3AD203B41FA5}">
                      <a16:colId xmlns:a16="http://schemas.microsoft.com/office/drawing/2014/main" val="1026350980"/>
                    </a:ext>
                  </a:extLst>
                </a:gridCol>
              </a:tblGrid>
              <a:tr h="252148">
                <a:tc>
                  <a:txBody>
                    <a:bodyPr/>
                    <a:lstStyle/>
                    <a:p>
                      <a:pPr algn="ctr" fontAlgn="ctr"/>
                      <a:r>
                        <a:rPr lang="en-US" sz="1000" u="none" strike="noStrike" dirty="0">
                          <a:effectLst/>
                        </a:rPr>
                        <a:t>Contractor Name</a:t>
                      </a:r>
                      <a:endParaRPr lang="en-US" sz="10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ctr"/>
                      <a:r>
                        <a:rPr lang="en-US" sz="1000" u="none" strike="noStrike" dirty="0">
                          <a:effectLst/>
                        </a:rPr>
                        <a:t>2021 ILS Contract Amount </a:t>
                      </a:r>
                      <a:endParaRPr lang="en-US" sz="10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dirty="0">
                          <a:effectLst/>
                        </a:rPr>
                        <a:t>2021 Equality Amount</a:t>
                      </a:r>
                      <a:endParaRPr lang="en-US" sz="10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2021 Equity Amount</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dirty="0">
                          <a:effectLst/>
                        </a:rPr>
                        <a:t>Total</a:t>
                      </a:r>
                      <a:endParaRPr lang="en-US" sz="10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Amendment 1 Amount</a:t>
                      </a:r>
                      <a:endParaRPr lang="en-US" sz="10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526058823"/>
                  </a:ext>
                </a:extLst>
              </a:tr>
              <a:tr h="190500">
                <a:tc>
                  <a:txBody>
                    <a:bodyPr/>
                    <a:lstStyle/>
                    <a:p>
                      <a:pPr algn="l" fontAlgn="b"/>
                      <a:r>
                        <a:rPr lang="en-US" sz="1100" u="none" strike="noStrike" dirty="0">
                          <a:effectLst/>
                        </a:rPr>
                        <a:t>CIL #1</a:t>
                      </a:r>
                      <a:endParaRPr lang="en-US" sz="11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l" fontAlgn="b"/>
                      <a:r>
                        <a:rPr lang="en-US" sz="1100" u="none" strike="noStrike" dirty="0">
                          <a:effectLst/>
                        </a:rPr>
                        <a:t>$333,550.00</a:t>
                      </a:r>
                      <a:endParaRPr lang="en-US"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100" u="none" strike="noStrike" dirty="0">
                          <a:effectLst/>
                        </a:rPr>
                        <a:t>$116,706.80</a:t>
                      </a:r>
                      <a:endParaRPr lang="en-US"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100" u="none" strike="noStrike" dirty="0">
                          <a:effectLst/>
                        </a:rPr>
                        <a:t>$42,468.71</a:t>
                      </a:r>
                      <a:endParaRPr lang="en-US"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100" u="none" strike="noStrike" dirty="0">
                          <a:effectLst/>
                        </a:rPr>
                        <a:t>$492,725.51</a:t>
                      </a:r>
                      <a:endParaRPr lang="en-US"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100" u="none" strike="noStrike" dirty="0">
                          <a:effectLst/>
                        </a:rPr>
                        <a:t>$159,175.51</a:t>
                      </a:r>
                      <a:endParaRPr lang="en-US" sz="11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365977501"/>
                  </a:ext>
                </a:extLst>
              </a:tr>
            </a:tbl>
          </a:graphicData>
        </a:graphic>
      </p:graphicFrame>
    </p:spTree>
    <p:extLst>
      <p:ext uri="{BB962C8B-B14F-4D97-AF65-F5344CB8AC3E}">
        <p14:creationId xmlns:p14="http://schemas.microsoft.com/office/powerpoint/2010/main" val="1873557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5FE948-0FC3-4A37-99B6-98735C22E2CC}"/>
              </a:ext>
            </a:extLst>
          </p:cNvPr>
          <p:cNvGrpSpPr/>
          <p:nvPr/>
        </p:nvGrpSpPr>
        <p:grpSpPr>
          <a:xfrm>
            <a:off x="371362" y="6317176"/>
            <a:ext cx="3618866" cy="246221"/>
            <a:chOff x="142762" y="6177821"/>
            <a:chExt cx="3618866" cy="246221"/>
          </a:xfrm>
        </p:grpSpPr>
        <p:grpSp>
          <p:nvGrpSpPr>
            <p:cNvPr id="3" name="Group 2">
              <a:extLst>
                <a:ext uri="{FF2B5EF4-FFF2-40B4-BE49-F238E27FC236}">
                  <a16:creationId xmlns:a16="http://schemas.microsoft.com/office/drawing/2014/main" id="{AA2D3783-CD8D-4D0C-81F4-E74B2B4621A1}"/>
                </a:ext>
              </a:extLst>
            </p:cNvPr>
            <p:cNvGrpSpPr/>
            <p:nvPr/>
          </p:nvGrpSpPr>
          <p:grpSpPr>
            <a:xfrm>
              <a:off x="142762" y="6177821"/>
              <a:ext cx="3618866" cy="246221"/>
              <a:chOff x="4130301" y="6027363"/>
              <a:chExt cx="3618866" cy="246221"/>
            </a:xfrm>
          </p:grpSpPr>
          <p:sp>
            <p:nvSpPr>
              <p:cNvPr id="2" name="TextBox 1">
                <a:extLst>
                  <a:ext uri="{FF2B5EF4-FFF2-40B4-BE49-F238E27FC236}">
                    <a16:creationId xmlns:a16="http://schemas.microsoft.com/office/drawing/2014/main" id="{A9B1B7D5-3590-4EC6-AD08-1FCB3187881E}"/>
                  </a:ext>
                </a:extLst>
              </p:cNvPr>
              <p:cNvSpPr txBox="1"/>
              <p:nvPr/>
            </p:nvSpPr>
            <p:spPr>
              <a:xfrm>
                <a:off x="5096315" y="6027363"/>
                <a:ext cx="2652852"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MICHIGAN REHABILITATION SERVICES</a:t>
                </a:r>
              </a:p>
            </p:txBody>
          </p:sp>
          <p:pic>
            <p:nvPicPr>
              <p:cNvPr id="8" name="Picture 7" descr="MRSlogoColor1">
                <a:extLst>
                  <a:ext uri="{FF2B5EF4-FFF2-40B4-BE49-F238E27FC236}">
                    <a16:creationId xmlns:a16="http://schemas.microsoft.com/office/drawing/2014/main" id="{646B1B6C-5AF0-4868-BDBF-A60E4720A1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0301" y="6037841"/>
                <a:ext cx="845820" cy="228600"/>
              </a:xfrm>
              <a:prstGeom prst="rect">
                <a:avLst/>
              </a:prstGeom>
              <a:noFill/>
              <a:ln>
                <a:noFill/>
              </a:ln>
            </p:spPr>
          </p:pic>
        </p:grpSp>
        <p:cxnSp>
          <p:nvCxnSpPr>
            <p:cNvPr id="11" name="Straight Connector 10">
              <a:extLst>
                <a:ext uri="{FF2B5EF4-FFF2-40B4-BE49-F238E27FC236}">
                  <a16:creationId xmlns:a16="http://schemas.microsoft.com/office/drawing/2014/main" id="{9499195C-D3A3-4889-A172-FFF9ED8C30B5}"/>
                </a:ext>
              </a:extLst>
            </p:cNvPr>
            <p:cNvCxnSpPr>
              <a:cxnSpLocks/>
            </p:cNvCxnSpPr>
            <p:nvPr/>
          </p:nvCxnSpPr>
          <p:spPr>
            <a:xfrm>
              <a:off x="1104503" y="6184251"/>
              <a:ext cx="0" cy="228600"/>
            </a:xfrm>
            <a:prstGeom prst="line">
              <a:avLst/>
            </a:prstGeom>
            <a:ln w="0" cap="sq">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23F94DCD-69F2-4364-B566-A01418B5C9D0}"/>
              </a:ext>
            </a:extLst>
          </p:cNvPr>
          <p:cNvSpPr txBox="1"/>
          <p:nvPr/>
        </p:nvSpPr>
        <p:spPr>
          <a:xfrm>
            <a:off x="371362" y="423993"/>
            <a:ext cx="10727674" cy="584775"/>
          </a:xfrm>
          <a:prstGeom prst="rect">
            <a:avLst/>
          </a:prstGeom>
          <a:noFill/>
        </p:spPr>
        <p:txBody>
          <a:bodyPr wrap="square" rtlCol="0">
            <a:spAutoFit/>
          </a:bodyPr>
          <a:lstStyle/>
          <a:p>
            <a:pPr lvl="0">
              <a:spcBef>
                <a:spcPts val="300"/>
              </a:spcBef>
              <a:spcAft>
                <a:spcPts val="300"/>
              </a:spcAft>
              <a:defRPr/>
            </a:pPr>
            <a:r>
              <a:rPr lang="en-US" sz="3200" b="1" dirty="0">
                <a:solidFill>
                  <a:srgbClr val="003E51"/>
                </a:solidFill>
                <a:latin typeface="Arial" panose="020B0604020202020204" pitchFamily="34" charset="0"/>
                <a:cs typeface="Arial" panose="020B0604020202020204" pitchFamily="34" charset="0"/>
              </a:rPr>
              <a:t>Payment Process for ILS Contracts</a:t>
            </a:r>
          </a:p>
        </p:txBody>
      </p:sp>
      <p:sp>
        <p:nvSpPr>
          <p:cNvPr id="10" name="TextBox 9">
            <a:extLst>
              <a:ext uri="{FF2B5EF4-FFF2-40B4-BE49-F238E27FC236}">
                <a16:creationId xmlns:a16="http://schemas.microsoft.com/office/drawing/2014/main" id="{AC605786-B380-47B1-A791-2DD7FFCF4F15}"/>
              </a:ext>
            </a:extLst>
          </p:cNvPr>
          <p:cNvSpPr txBox="1"/>
          <p:nvPr/>
        </p:nvSpPr>
        <p:spPr>
          <a:xfrm>
            <a:off x="942228" y="1450992"/>
            <a:ext cx="11249772" cy="523220"/>
          </a:xfrm>
          <a:prstGeom prst="rect">
            <a:avLst/>
          </a:prstGeom>
          <a:noFill/>
        </p:spPr>
        <p:txBody>
          <a:bodyPr wrap="square">
            <a:spAutoFit/>
          </a:bodyPr>
          <a:lstStyle/>
          <a:p>
            <a:pPr lvl="0">
              <a:spcBef>
                <a:spcPts val="300"/>
              </a:spcBef>
              <a:spcAft>
                <a:spcPts val="300"/>
              </a:spcAft>
              <a:defRPr/>
            </a:pPr>
            <a:r>
              <a:rPr kumimoji="0" lang="en-US" sz="2800" b="1" i="0" u="none" strike="noStrike" kern="1200" cap="none" spc="-50" normalizeH="0" baseline="0" noProof="0" dirty="0">
                <a:ln>
                  <a:noFill/>
                </a:ln>
                <a:solidFill>
                  <a:srgbClr val="003E51"/>
                </a:solidFill>
                <a:effectLst/>
                <a:uLnTx/>
                <a:uFillTx/>
                <a:latin typeface="Calibri" panose="020F0502020204030204"/>
                <a:ea typeface="+mj-ea"/>
                <a:cs typeface="Arial" panose="020B0604020202020204" pitchFamily="34" charset="0"/>
              </a:rPr>
              <a:t>SPIL Allotments </a:t>
            </a:r>
            <a:r>
              <a:rPr kumimoji="0" lang="en-US" sz="2800" b="1" i="0" u="none" strike="noStrike" kern="1200" cap="none" spc="-50" normalizeH="0" baseline="0" noProof="0" dirty="0">
                <a:ln>
                  <a:noFill/>
                </a:ln>
                <a:solidFill>
                  <a:srgbClr val="003E51"/>
                </a:solidFill>
                <a:effectLst/>
                <a:uLnTx/>
                <a:uFillTx/>
                <a:latin typeface="Calibri" panose="020F0502020204030204"/>
                <a:ea typeface="+mj-ea"/>
                <a:cs typeface="Arial" panose="020B0604020202020204" pitchFamily="34" charset="0"/>
                <a:sym typeface="Wingdings 3" panose="05040102010807070707" pitchFamily="18" charset="2"/>
              </a:rPr>
              <a:t> </a:t>
            </a:r>
            <a:r>
              <a:rPr kumimoji="0" lang="en-US" sz="2800" b="1" i="0" u="none" strike="noStrike" kern="1200" cap="none" spc="-50" normalizeH="0" baseline="0" noProof="0" dirty="0">
                <a:ln>
                  <a:noFill/>
                </a:ln>
                <a:solidFill>
                  <a:srgbClr val="003E51"/>
                </a:solidFill>
                <a:effectLst/>
                <a:uLnTx/>
                <a:uFillTx/>
                <a:latin typeface="Calibri" panose="020F0502020204030204"/>
                <a:ea typeface="+mj-ea"/>
                <a:cs typeface="Arial" panose="020B0604020202020204" pitchFamily="34" charset="0"/>
              </a:rPr>
              <a:t>How it works</a:t>
            </a:r>
            <a:endParaRPr lang="en-US" sz="2400" b="1" dirty="0">
              <a:solidFill>
                <a:srgbClr val="003E51"/>
              </a:solidFill>
              <a:latin typeface="Arial" panose="020B0604020202020204" pitchFamily="34" charset="0"/>
              <a:cs typeface="Arial" panose="020B0604020202020204" pitchFamily="34" charset="0"/>
            </a:endParaRPr>
          </a:p>
        </p:txBody>
      </p:sp>
      <p:graphicFrame>
        <p:nvGraphicFramePr>
          <p:cNvPr id="16" name="Table 15">
            <a:extLst>
              <a:ext uri="{FF2B5EF4-FFF2-40B4-BE49-F238E27FC236}">
                <a16:creationId xmlns:a16="http://schemas.microsoft.com/office/drawing/2014/main" id="{86AE2B42-4322-47AC-9D71-6AD7A6ADE461}"/>
              </a:ext>
            </a:extLst>
          </p:cNvPr>
          <p:cNvGraphicFramePr>
            <a:graphicFrameLocks noGrp="1"/>
          </p:cNvGraphicFramePr>
          <p:nvPr>
            <p:extLst>
              <p:ext uri="{D42A27DB-BD31-4B8C-83A1-F6EECF244321}">
                <p14:modId xmlns:p14="http://schemas.microsoft.com/office/powerpoint/2010/main" val="2740000100"/>
              </p:ext>
            </p:extLst>
          </p:nvPr>
        </p:nvGraphicFramePr>
        <p:xfrm>
          <a:off x="942227" y="1974213"/>
          <a:ext cx="10156802" cy="3869018"/>
        </p:xfrm>
        <a:graphic>
          <a:graphicData uri="http://schemas.openxmlformats.org/drawingml/2006/table">
            <a:tbl>
              <a:tblPr/>
              <a:tblGrid>
                <a:gridCol w="2981252">
                  <a:extLst>
                    <a:ext uri="{9D8B030D-6E8A-4147-A177-3AD203B41FA5}">
                      <a16:colId xmlns:a16="http://schemas.microsoft.com/office/drawing/2014/main" val="759697466"/>
                    </a:ext>
                  </a:extLst>
                </a:gridCol>
                <a:gridCol w="1638227">
                  <a:extLst>
                    <a:ext uri="{9D8B030D-6E8A-4147-A177-3AD203B41FA5}">
                      <a16:colId xmlns:a16="http://schemas.microsoft.com/office/drawing/2014/main" val="3607766841"/>
                    </a:ext>
                  </a:extLst>
                </a:gridCol>
                <a:gridCol w="1311206">
                  <a:extLst>
                    <a:ext uri="{9D8B030D-6E8A-4147-A177-3AD203B41FA5}">
                      <a16:colId xmlns:a16="http://schemas.microsoft.com/office/drawing/2014/main" val="3183806681"/>
                    </a:ext>
                  </a:extLst>
                </a:gridCol>
                <a:gridCol w="1230516">
                  <a:extLst>
                    <a:ext uri="{9D8B030D-6E8A-4147-A177-3AD203B41FA5}">
                      <a16:colId xmlns:a16="http://schemas.microsoft.com/office/drawing/2014/main" val="981143354"/>
                    </a:ext>
                  </a:extLst>
                </a:gridCol>
                <a:gridCol w="1603706">
                  <a:extLst>
                    <a:ext uri="{9D8B030D-6E8A-4147-A177-3AD203B41FA5}">
                      <a16:colId xmlns:a16="http://schemas.microsoft.com/office/drawing/2014/main" val="2287299402"/>
                    </a:ext>
                  </a:extLst>
                </a:gridCol>
                <a:gridCol w="1391895">
                  <a:extLst>
                    <a:ext uri="{9D8B030D-6E8A-4147-A177-3AD203B41FA5}">
                      <a16:colId xmlns:a16="http://schemas.microsoft.com/office/drawing/2014/main" val="1940300435"/>
                    </a:ext>
                  </a:extLst>
                </a:gridCol>
              </a:tblGrid>
              <a:tr h="574778">
                <a:tc>
                  <a:txBody>
                    <a:bodyPr/>
                    <a:lstStyle/>
                    <a:p>
                      <a:pPr algn="ctr" fontAlgn="ctr"/>
                      <a:r>
                        <a:rPr lang="en-US" sz="1200" b="1" i="0" u="none" strike="noStrike" dirty="0">
                          <a:solidFill>
                            <a:srgbClr val="000000"/>
                          </a:solidFill>
                          <a:effectLst/>
                          <a:latin typeface="Arial" panose="020B0604020202020204" pitchFamily="34" charset="0"/>
                        </a:rPr>
                        <a:t>Contractor Name</a:t>
                      </a:r>
                      <a:br>
                        <a:rPr lang="en-US" sz="1200" b="1" i="0" u="none" strike="noStrike" dirty="0">
                          <a:solidFill>
                            <a:srgbClr val="000000"/>
                          </a:solidFill>
                          <a:effectLst/>
                          <a:latin typeface="Arial" panose="020B0604020202020204" pitchFamily="34" charset="0"/>
                        </a:rPr>
                      </a:br>
                      <a:r>
                        <a:rPr lang="en-US" sz="1200" b="1" i="0" u="none" strike="noStrike" dirty="0">
                          <a:solidFill>
                            <a:srgbClr val="000000"/>
                          </a:solidFill>
                          <a:effectLst/>
                          <a:latin typeface="Arial" panose="020B0604020202020204" pitchFamily="34" charset="0"/>
                        </a:rPr>
                        <a:t>(B)</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1200" b="1" i="0" u="none" strike="noStrike" dirty="0">
                          <a:solidFill>
                            <a:srgbClr val="000000"/>
                          </a:solidFill>
                          <a:effectLst/>
                          <a:latin typeface="Arial" panose="020B0604020202020204" pitchFamily="34" charset="0"/>
                        </a:rPr>
                        <a:t>ILS Contract Amount (C)</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effectLst/>
                          <a:latin typeface="Arial" panose="020B0604020202020204" pitchFamily="34" charset="0"/>
                        </a:rPr>
                        <a:t>Equality Amount</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effectLst/>
                          <a:latin typeface="Arial" panose="020B0604020202020204" pitchFamily="34" charset="0"/>
                        </a:rPr>
                        <a:t>Equity Amount</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effectLst/>
                          <a:latin typeface="Arial" panose="020B0604020202020204" pitchFamily="34" charset="0"/>
                        </a:rPr>
                        <a:t>Total</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effectLst/>
                          <a:latin typeface="Arial" panose="020B0604020202020204" pitchFamily="34" charset="0"/>
                        </a:rPr>
                        <a:t>Amendment 1 Amount</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160399325"/>
                  </a:ext>
                </a:extLst>
              </a:tr>
              <a:tr h="205890">
                <a:tc>
                  <a:txBody>
                    <a:bodyPr/>
                    <a:lstStyle/>
                    <a:p>
                      <a:pPr algn="l" fontAlgn="b"/>
                      <a:r>
                        <a:rPr lang="en-US" sz="1200" b="0" i="0" u="none" strike="noStrike" dirty="0">
                          <a:solidFill>
                            <a:srgbClr val="000000"/>
                          </a:solidFill>
                          <a:effectLst/>
                          <a:latin typeface="Arial Narrow" panose="020B0606020202030204" pitchFamily="34" charset="0"/>
                        </a:rPr>
                        <a:t>The Disability Network</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b"/>
                      <a:r>
                        <a:rPr lang="en-US" sz="1200" b="0" i="0" u="none" strike="noStrike" dirty="0">
                          <a:solidFill>
                            <a:srgbClr val="000000"/>
                          </a:solidFill>
                          <a:effectLst/>
                          <a:latin typeface="Arial" panose="020B0604020202020204" pitchFamily="34" charset="0"/>
                        </a:rPr>
                        <a:t>333,550.00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116,706.80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42,468.71</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492,725.51</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a:solidFill>
                            <a:srgbClr val="000000"/>
                          </a:solidFill>
                          <a:effectLst/>
                          <a:latin typeface="Arial" panose="020B0604020202020204" pitchFamily="34" charset="0"/>
                        </a:rPr>
                        <a:t>159,175.51</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889708052"/>
                  </a:ext>
                </a:extLst>
              </a:tr>
              <a:tr h="205890">
                <a:tc>
                  <a:txBody>
                    <a:bodyPr/>
                    <a:lstStyle/>
                    <a:p>
                      <a:pPr algn="l" fontAlgn="b"/>
                      <a:r>
                        <a:rPr lang="en-US" sz="1200" b="0" i="0" u="none" strike="noStrike" dirty="0">
                          <a:solidFill>
                            <a:srgbClr val="000000"/>
                          </a:solidFill>
                          <a:effectLst/>
                          <a:latin typeface="Arial Narrow" panose="020B0606020202030204" pitchFamily="34" charset="0"/>
                        </a:rPr>
                        <a:t>Disability Network Northern MI</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Arial" panose="020B0604020202020204" pitchFamily="34" charset="0"/>
                        </a:rPr>
                        <a:t>206,445.00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116,706.80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119,945.26</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a:solidFill>
                            <a:srgbClr val="000000"/>
                          </a:solidFill>
                          <a:effectLst/>
                          <a:latin typeface="Arial" panose="020B0604020202020204" pitchFamily="34" charset="0"/>
                        </a:rPr>
                        <a:t>443,097.06</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a:solidFill>
                            <a:srgbClr val="000000"/>
                          </a:solidFill>
                          <a:effectLst/>
                          <a:latin typeface="Arial" panose="020B0604020202020204" pitchFamily="34" charset="0"/>
                        </a:rPr>
                        <a:t>236,652.06</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37221733"/>
                  </a:ext>
                </a:extLst>
              </a:tr>
              <a:tr h="205890">
                <a:tc>
                  <a:txBody>
                    <a:bodyPr/>
                    <a:lstStyle/>
                    <a:p>
                      <a:pPr algn="l" fontAlgn="b"/>
                      <a:r>
                        <a:rPr lang="en-US" sz="1200" b="0" i="0" u="none" strike="noStrike" dirty="0">
                          <a:solidFill>
                            <a:srgbClr val="000000"/>
                          </a:solidFill>
                          <a:effectLst/>
                          <a:latin typeface="Arial Narrow" panose="020B0606020202030204" pitchFamily="34" charset="0"/>
                        </a:rPr>
                        <a:t>Disability Network Capitol Area </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b"/>
                      <a:r>
                        <a:rPr lang="en-US" sz="1200" b="0" i="0" u="none" strike="noStrike" dirty="0">
                          <a:solidFill>
                            <a:srgbClr val="000000"/>
                          </a:solidFill>
                          <a:effectLst/>
                          <a:latin typeface="Arial" panose="020B0604020202020204" pitchFamily="34" charset="0"/>
                        </a:rPr>
                        <a:t>359,631.00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116,706.80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67,080.73</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543,418.53</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a:solidFill>
                            <a:srgbClr val="000000"/>
                          </a:solidFill>
                          <a:effectLst/>
                          <a:latin typeface="Arial" panose="020B0604020202020204" pitchFamily="34" charset="0"/>
                        </a:rPr>
                        <a:t>183,787.53</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063009743"/>
                  </a:ext>
                </a:extLst>
              </a:tr>
              <a:tr h="205890">
                <a:tc>
                  <a:txBody>
                    <a:bodyPr/>
                    <a:lstStyle/>
                    <a:p>
                      <a:pPr algn="l" fontAlgn="b"/>
                      <a:r>
                        <a:rPr lang="en-US" sz="1200" b="0" i="0" u="none" strike="noStrike" dirty="0">
                          <a:solidFill>
                            <a:srgbClr val="000000"/>
                          </a:solidFill>
                          <a:effectLst/>
                          <a:latin typeface="Arial Narrow" panose="020B0606020202030204" pitchFamily="34" charset="0"/>
                        </a:rPr>
                        <a:t>Disability Connections</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Arial" panose="020B0604020202020204" pitchFamily="34" charset="0"/>
                        </a:rPr>
                        <a:t>95,550.00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a:solidFill>
                            <a:srgbClr val="000000"/>
                          </a:solidFill>
                          <a:effectLst/>
                          <a:latin typeface="Arial" panose="020B0604020202020204" pitchFamily="34" charset="0"/>
                        </a:rPr>
                        <a:t>116,706.80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a:solidFill>
                            <a:srgbClr val="000000"/>
                          </a:solidFill>
                          <a:effectLst/>
                          <a:latin typeface="Arial" panose="020B0604020202020204" pitchFamily="34" charset="0"/>
                        </a:rPr>
                        <a:t>50,699.59</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262,956.39</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a:solidFill>
                            <a:srgbClr val="000000"/>
                          </a:solidFill>
                          <a:effectLst/>
                          <a:latin typeface="Arial" panose="020B0604020202020204" pitchFamily="34" charset="0"/>
                        </a:rPr>
                        <a:t>167,406.39</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598790082"/>
                  </a:ext>
                </a:extLst>
              </a:tr>
              <a:tr h="205890">
                <a:tc>
                  <a:txBody>
                    <a:bodyPr/>
                    <a:lstStyle/>
                    <a:p>
                      <a:pPr algn="l" fontAlgn="b"/>
                      <a:r>
                        <a:rPr lang="en-US" sz="1200" b="0" i="0" u="none" strike="noStrike" dirty="0">
                          <a:solidFill>
                            <a:srgbClr val="000000"/>
                          </a:solidFill>
                          <a:effectLst/>
                          <a:latin typeface="Arial Narrow" panose="020B0606020202030204" pitchFamily="34" charset="0"/>
                        </a:rPr>
                        <a:t>Disability Network Southwest MI</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b"/>
                      <a:r>
                        <a:rPr lang="en-US" sz="1200" b="0" i="0" u="none" strike="noStrike" dirty="0">
                          <a:solidFill>
                            <a:srgbClr val="000000"/>
                          </a:solidFill>
                          <a:effectLst/>
                          <a:latin typeface="Arial" panose="020B0604020202020204" pitchFamily="34" charset="0"/>
                        </a:rPr>
                        <a:t>403,440.00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a:solidFill>
                            <a:srgbClr val="000000"/>
                          </a:solidFill>
                          <a:effectLst/>
                          <a:latin typeface="Arial" panose="020B0604020202020204" pitchFamily="34" charset="0"/>
                        </a:rPr>
                        <a:t>116,706.80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a:solidFill>
                            <a:srgbClr val="000000"/>
                          </a:solidFill>
                          <a:effectLst/>
                          <a:latin typeface="Arial" panose="020B0604020202020204" pitchFamily="34" charset="0"/>
                        </a:rPr>
                        <a:t>96,066.67</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a:solidFill>
                            <a:srgbClr val="000000"/>
                          </a:solidFill>
                          <a:effectLst/>
                          <a:latin typeface="Arial" panose="020B0604020202020204" pitchFamily="34" charset="0"/>
                        </a:rPr>
                        <a:t>616,213.47</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212,773.47</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587266691"/>
                  </a:ext>
                </a:extLst>
              </a:tr>
              <a:tr h="205890">
                <a:tc>
                  <a:txBody>
                    <a:bodyPr/>
                    <a:lstStyle/>
                    <a:p>
                      <a:pPr algn="l" fontAlgn="b"/>
                      <a:r>
                        <a:rPr lang="en-US" sz="1200" b="0" i="0" u="none" strike="noStrike" dirty="0">
                          <a:solidFill>
                            <a:srgbClr val="000000"/>
                          </a:solidFill>
                          <a:effectLst/>
                          <a:latin typeface="Arial Narrow" panose="020B0606020202030204" pitchFamily="34" charset="0"/>
                        </a:rPr>
                        <a:t>Disability Advocates Kent County</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Arial" panose="020B0604020202020204" pitchFamily="34" charset="0"/>
                        </a:rPr>
                        <a:t>317,332.00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a:solidFill>
                            <a:srgbClr val="000000"/>
                          </a:solidFill>
                          <a:effectLst/>
                          <a:latin typeface="Arial" panose="020B0604020202020204" pitchFamily="34" charset="0"/>
                        </a:rPr>
                        <a:t>116,706.80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a:solidFill>
                            <a:srgbClr val="000000"/>
                          </a:solidFill>
                          <a:effectLst/>
                          <a:latin typeface="Arial" panose="020B0604020202020204" pitchFamily="34" charset="0"/>
                        </a:rPr>
                        <a:t>131,052.34</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a:solidFill>
                            <a:srgbClr val="000000"/>
                          </a:solidFill>
                          <a:effectLst/>
                          <a:latin typeface="Arial" panose="020B0604020202020204" pitchFamily="34" charset="0"/>
                        </a:rPr>
                        <a:t>565,091.14</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247,759.14</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195994099"/>
                  </a:ext>
                </a:extLst>
              </a:tr>
              <a:tr h="205890">
                <a:tc>
                  <a:txBody>
                    <a:bodyPr/>
                    <a:lstStyle/>
                    <a:p>
                      <a:pPr algn="l" fontAlgn="b"/>
                      <a:r>
                        <a:rPr lang="en-US" sz="1200" b="0" i="0" u="none" strike="noStrike" dirty="0">
                          <a:solidFill>
                            <a:srgbClr val="000000"/>
                          </a:solidFill>
                          <a:effectLst/>
                          <a:latin typeface="Arial Narrow" panose="020B0606020202030204" pitchFamily="34" charset="0"/>
                        </a:rPr>
                        <a:t>Disability Network Oakland/Macomb</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b"/>
                      <a:r>
                        <a:rPr lang="en-US" sz="1200" b="0" i="0" u="none" strike="noStrike" dirty="0">
                          <a:solidFill>
                            <a:srgbClr val="000000"/>
                          </a:solidFill>
                          <a:effectLst/>
                          <a:latin typeface="Arial" panose="020B0604020202020204" pitchFamily="34" charset="0"/>
                        </a:rPr>
                        <a:t>453,632.00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a:solidFill>
                            <a:srgbClr val="000000"/>
                          </a:solidFill>
                          <a:effectLst/>
                          <a:latin typeface="Arial" panose="020B0604020202020204" pitchFamily="34" charset="0"/>
                        </a:rPr>
                        <a:t>116,706.80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a:solidFill>
                            <a:srgbClr val="000000"/>
                          </a:solidFill>
                          <a:effectLst/>
                          <a:latin typeface="Arial" panose="020B0604020202020204" pitchFamily="34" charset="0"/>
                        </a:rPr>
                        <a:t>325,517.12</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a:solidFill>
                            <a:srgbClr val="000000"/>
                          </a:solidFill>
                          <a:effectLst/>
                          <a:latin typeface="Arial" panose="020B0604020202020204" pitchFamily="34" charset="0"/>
                        </a:rPr>
                        <a:t>895,855.92</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442,223.92</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365909097"/>
                  </a:ext>
                </a:extLst>
              </a:tr>
              <a:tr h="205890">
                <a:tc>
                  <a:txBody>
                    <a:bodyPr/>
                    <a:lstStyle/>
                    <a:p>
                      <a:pPr algn="l" fontAlgn="b"/>
                      <a:r>
                        <a:rPr lang="en-US" sz="1200" b="0" i="0" u="none" strike="noStrike">
                          <a:solidFill>
                            <a:srgbClr val="000000"/>
                          </a:solidFill>
                          <a:effectLst/>
                          <a:latin typeface="Arial Narrow" panose="020B0606020202030204" pitchFamily="34" charset="0"/>
                        </a:rPr>
                        <a:t>Superior Alliance Independent Living</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Arial" panose="020B0604020202020204" pitchFamily="34" charset="0"/>
                        </a:rPr>
                        <a:t>192,802.00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116,706.80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a:solidFill>
                            <a:srgbClr val="000000"/>
                          </a:solidFill>
                          <a:effectLst/>
                          <a:latin typeface="Arial" panose="020B0604020202020204" pitchFamily="34" charset="0"/>
                        </a:rPr>
                        <a:t>162,838.91</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a:solidFill>
                            <a:srgbClr val="000000"/>
                          </a:solidFill>
                          <a:effectLst/>
                          <a:latin typeface="Arial" panose="020B0604020202020204" pitchFamily="34" charset="0"/>
                        </a:rPr>
                        <a:t>472,347.71</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279,545.71</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264842864"/>
                  </a:ext>
                </a:extLst>
              </a:tr>
              <a:tr h="205890">
                <a:tc>
                  <a:txBody>
                    <a:bodyPr/>
                    <a:lstStyle/>
                    <a:p>
                      <a:pPr algn="l" fontAlgn="b"/>
                      <a:r>
                        <a:rPr lang="en-US" sz="1200" b="0" i="0" u="none" strike="noStrike">
                          <a:solidFill>
                            <a:srgbClr val="000000"/>
                          </a:solidFill>
                          <a:effectLst/>
                          <a:latin typeface="Arial Narrow" panose="020B0606020202030204" pitchFamily="34" charset="0"/>
                        </a:rPr>
                        <a:t>Disability Network/Mid-Michigan </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b"/>
                      <a:r>
                        <a:rPr lang="en-US" sz="1200" b="0" i="0" u="none" strike="noStrike" dirty="0">
                          <a:solidFill>
                            <a:srgbClr val="000000"/>
                          </a:solidFill>
                          <a:effectLst/>
                          <a:latin typeface="Arial" panose="020B0604020202020204" pitchFamily="34" charset="0"/>
                        </a:rPr>
                        <a:t>313,898.00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116,706.80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a:solidFill>
                            <a:srgbClr val="000000"/>
                          </a:solidFill>
                          <a:effectLst/>
                          <a:latin typeface="Arial" panose="020B0604020202020204" pitchFamily="34" charset="0"/>
                        </a:rPr>
                        <a:t>173,238.66</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a:solidFill>
                            <a:srgbClr val="000000"/>
                          </a:solidFill>
                          <a:effectLst/>
                          <a:latin typeface="Arial" panose="020B0604020202020204" pitchFamily="34" charset="0"/>
                        </a:rPr>
                        <a:t>603,843.46</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289,945.46</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705588040"/>
                  </a:ext>
                </a:extLst>
              </a:tr>
              <a:tr h="205890">
                <a:tc>
                  <a:txBody>
                    <a:bodyPr/>
                    <a:lstStyle/>
                    <a:p>
                      <a:pPr algn="l" fontAlgn="b"/>
                      <a:r>
                        <a:rPr lang="en-US" sz="1200" b="0" i="0" u="none" strike="noStrike">
                          <a:solidFill>
                            <a:srgbClr val="000000"/>
                          </a:solidFill>
                          <a:effectLst/>
                          <a:latin typeface="Arial Narrow" panose="020B0606020202030204" pitchFamily="34" charset="0"/>
                        </a:rPr>
                        <a:t>Disability Network West Michigan</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Arial" panose="020B0604020202020204" pitchFamily="34" charset="0"/>
                        </a:rPr>
                        <a:t>127,575.00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116,706.80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a:solidFill>
                            <a:srgbClr val="000000"/>
                          </a:solidFill>
                          <a:effectLst/>
                          <a:latin typeface="Arial" panose="020B0604020202020204" pitchFamily="34" charset="0"/>
                        </a:rPr>
                        <a:t>51,610.93</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a:solidFill>
                            <a:srgbClr val="000000"/>
                          </a:solidFill>
                          <a:effectLst/>
                          <a:latin typeface="Arial" panose="020B0604020202020204" pitchFamily="34" charset="0"/>
                        </a:rPr>
                        <a:t>295,892.73</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168,317.73</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78758416"/>
                  </a:ext>
                </a:extLst>
              </a:tr>
              <a:tr h="205890">
                <a:tc>
                  <a:txBody>
                    <a:bodyPr/>
                    <a:lstStyle/>
                    <a:p>
                      <a:pPr algn="l" fontAlgn="b"/>
                      <a:r>
                        <a:rPr lang="en-US" sz="1200" b="0" i="0" u="none" strike="noStrike">
                          <a:solidFill>
                            <a:srgbClr val="000000"/>
                          </a:solidFill>
                          <a:effectLst/>
                          <a:latin typeface="Arial Narrow" panose="020B0606020202030204" pitchFamily="34" charset="0"/>
                        </a:rPr>
                        <a:t>Disability Network Lakeshore </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b"/>
                      <a:r>
                        <a:rPr lang="en-US" sz="1200" b="0" i="0" u="none" strike="noStrike" dirty="0">
                          <a:solidFill>
                            <a:srgbClr val="000000"/>
                          </a:solidFill>
                          <a:effectLst/>
                          <a:latin typeface="Arial" panose="020B0604020202020204" pitchFamily="34" charset="0"/>
                        </a:rPr>
                        <a:t>271,465.00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116,706.80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38,971.04</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a:solidFill>
                            <a:srgbClr val="000000"/>
                          </a:solidFill>
                          <a:effectLst/>
                          <a:latin typeface="Arial" panose="020B0604020202020204" pitchFamily="34" charset="0"/>
                        </a:rPr>
                        <a:t>427,142.84</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155,677.84</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018192997"/>
                  </a:ext>
                </a:extLst>
              </a:tr>
              <a:tr h="205890">
                <a:tc>
                  <a:txBody>
                    <a:bodyPr/>
                    <a:lstStyle/>
                    <a:p>
                      <a:pPr algn="l" fontAlgn="b"/>
                      <a:r>
                        <a:rPr lang="en-US" sz="1200" b="0" i="0" u="none" strike="noStrike">
                          <a:solidFill>
                            <a:srgbClr val="000000"/>
                          </a:solidFill>
                          <a:effectLst/>
                          <a:latin typeface="Arial Narrow" panose="020B0606020202030204" pitchFamily="34" charset="0"/>
                        </a:rPr>
                        <a:t>Blue Water Center for Independent Living</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Arial" panose="020B0604020202020204" pitchFamily="34" charset="0"/>
                        </a:rPr>
                        <a:t>347,342.00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116,706.80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58,418.35</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a:solidFill>
                            <a:srgbClr val="000000"/>
                          </a:solidFill>
                          <a:effectLst/>
                          <a:latin typeface="Arial" panose="020B0604020202020204" pitchFamily="34" charset="0"/>
                        </a:rPr>
                        <a:t>522,467.15</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175,125.15</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822759211"/>
                  </a:ext>
                </a:extLst>
              </a:tr>
              <a:tr h="205890">
                <a:tc>
                  <a:txBody>
                    <a:bodyPr/>
                    <a:lstStyle/>
                    <a:p>
                      <a:pPr algn="l" fontAlgn="b"/>
                      <a:r>
                        <a:rPr lang="en-US" sz="1200" b="0" i="0" u="none" strike="noStrike">
                          <a:solidFill>
                            <a:srgbClr val="000000"/>
                          </a:solidFill>
                          <a:effectLst/>
                          <a:latin typeface="Arial Narrow" panose="020B0606020202030204" pitchFamily="34" charset="0"/>
                        </a:rPr>
                        <a:t>Disability Network Southwest MI</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b"/>
                      <a:r>
                        <a:rPr lang="en-US" sz="1200" b="0" i="0" u="none" strike="noStrike" dirty="0">
                          <a:solidFill>
                            <a:srgbClr val="000000"/>
                          </a:solidFill>
                          <a:effectLst/>
                          <a:latin typeface="Arial" panose="020B0604020202020204" pitchFamily="34" charset="0"/>
                        </a:rPr>
                        <a:t>81,031.00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116,706.80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25,497.82</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a:solidFill>
                            <a:srgbClr val="000000"/>
                          </a:solidFill>
                          <a:effectLst/>
                          <a:latin typeface="Arial" panose="020B0604020202020204" pitchFamily="34" charset="0"/>
                        </a:rPr>
                        <a:t>223,235.62</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142,204.62</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864979832"/>
                  </a:ext>
                </a:extLst>
              </a:tr>
              <a:tr h="205890">
                <a:tc>
                  <a:txBody>
                    <a:bodyPr/>
                    <a:lstStyle/>
                    <a:p>
                      <a:pPr algn="l" fontAlgn="b"/>
                      <a:r>
                        <a:rPr lang="en-US" sz="1200" b="0" i="0" u="none" strike="noStrike">
                          <a:solidFill>
                            <a:srgbClr val="000000"/>
                          </a:solidFill>
                          <a:effectLst/>
                          <a:latin typeface="Arial Narrow" panose="020B0606020202030204" pitchFamily="34" charset="0"/>
                        </a:rPr>
                        <a:t>Ann Arbor CIL</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rPr>
                        <a:t>413,968.00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116,706.80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84,003.16</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614,677.96</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200,709.96</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979026803"/>
                  </a:ext>
                </a:extLst>
              </a:tr>
              <a:tr h="205890">
                <a:tc>
                  <a:txBody>
                    <a:bodyPr/>
                    <a:lstStyle/>
                    <a:p>
                      <a:pPr algn="l" fontAlgn="b"/>
                      <a:r>
                        <a:rPr lang="en-US" sz="1200" b="0" i="0" u="none" strike="noStrike" dirty="0">
                          <a:solidFill>
                            <a:srgbClr val="000000"/>
                          </a:solidFill>
                          <a:effectLst/>
                          <a:latin typeface="Arial Narrow" panose="020B0606020202030204" pitchFamily="34" charset="0"/>
                        </a:rPr>
                        <a:t>Disability Network/Detroit-Wayne</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b"/>
                      <a:r>
                        <a:rPr lang="en-US" sz="1200" b="0" i="0" u="none" strike="noStrike">
                          <a:solidFill>
                            <a:srgbClr val="000000"/>
                          </a:solidFill>
                          <a:effectLst/>
                          <a:latin typeface="Arial" panose="020B0604020202020204" pitchFamily="34" charset="0"/>
                        </a:rPr>
                        <a:t>381,135.00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116,706.80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323,192.70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821,034.50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439,899.50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537115705"/>
                  </a:ext>
                </a:extLst>
              </a:tr>
              <a:tr h="205890">
                <a:tc>
                  <a:txBody>
                    <a:bodyPr/>
                    <a:lstStyle/>
                    <a:p>
                      <a:pPr algn="l" fontAlgn="b"/>
                      <a:endParaRPr lang="en-US" sz="1200" b="0" i="0" u="none" strike="noStrike">
                        <a:solidFill>
                          <a:srgbClr val="000000"/>
                        </a:solidFill>
                        <a:effectLst/>
                        <a:latin typeface="Calibri" panose="020F0502020204030204" pitchFamily="34" charset="0"/>
                      </a:endParaRP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Arial" panose="020B0604020202020204" pitchFamily="34" charset="0"/>
                        </a:rPr>
                        <a:t>4,298,796.00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1,750,602.00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1,750,602.00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7,800,000.00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Arial" panose="020B0604020202020204" pitchFamily="34" charset="0"/>
                        </a:rPr>
                        <a:t>3,501,204.00</a:t>
                      </a: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291463403"/>
                  </a:ext>
                </a:extLst>
              </a:tr>
            </a:tbl>
          </a:graphicData>
        </a:graphic>
      </p:graphicFrame>
    </p:spTree>
    <p:extLst>
      <p:ext uri="{BB962C8B-B14F-4D97-AF65-F5344CB8AC3E}">
        <p14:creationId xmlns:p14="http://schemas.microsoft.com/office/powerpoint/2010/main" val="480243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5FE948-0FC3-4A37-99B6-98735C22E2CC}"/>
              </a:ext>
            </a:extLst>
          </p:cNvPr>
          <p:cNvGrpSpPr/>
          <p:nvPr/>
        </p:nvGrpSpPr>
        <p:grpSpPr>
          <a:xfrm>
            <a:off x="371362" y="6317176"/>
            <a:ext cx="3618866" cy="246221"/>
            <a:chOff x="142762" y="6177821"/>
            <a:chExt cx="3618866" cy="246221"/>
          </a:xfrm>
        </p:grpSpPr>
        <p:grpSp>
          <p:nvGrpSpPr>
            <p:cNvPr id="3" name="Group 2">
              <a:extLst>
                <a:ext uri="{FF2B5EF4-FFF2-40B4-BE49-F238E27FC236}">
                  <a16:creationId xmlns:a16="http://schemas.microsoft.com/office/drawing/2014/main" id="{AA2D3783-CD8D-4D0C-81F4-E74B2B4621A1}"/>
                </a:ext>
              </a:extLst>
            </p:cNvPr>
            <p:cNvGrpSpPr/>
            <p:nvPr/>
          </p:nvGrpSpPr>
          <p:grpSpPr>
            <a:xfrm>
              <a:off x="142762" y="6177821"/>
              <a:ext cx="3618866" cy="246221"/>
              <a:chOff x="4130301" y="6027363"/>
              <a:chExt cx="3618866" cy="246221"/>
            </a:xfrm>
          </p:grpSpPr>
          <p:sp>
            <p:nvSpPr>
              <p:cNvPr id="2" name="TextBox 1">
                <a:extLst>
                  <a:ext uri="{FF2B5EF4-FFF2-40B4-BE49-F238E27FC236}">
                    <a16:creationId xmlns:a16="http://schemas.microsoft.com/office/drawing/2014/main" id="{A9B1B7D5-3590-4EC6-AD08-1FCB3187881E}"/>
                  </a:ext>
                </a:extLst>
              </p:cNvPr>
              <p:cNvSpPr txBox="1"/>
              <p:nvPr/>
            </p:nvSpPr>
            <p:spPr>
              <a:xfrm>
                <a:off x="5096315" y="6027363"/>
                <a:ext cx="2652852"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MICHIGAN REHABILITATION SERVICES</a:t>
                </a:r>
              </a:p>
            </p:txBody>
          </p:sp>
          <p:pic>
            <p:nvPicPr>
              <p:cNvPr id="8" name="Picture 7" descr="MRSlogoColor1">
                <a:extLst>
                  <a:ext uri="{FF2B5EF4-FFF2-40B4-BE49-F238E27FC236}">
                    <a16:creationId xmlns:a16="http://schemas.microsoft.com/office/drawing/2014/main" id="{646B1B6C-5AF0-4868-BDBF-A60E4720A1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0301" y="6037841"/>
                <a:ext cx="845820" cy="228600"/>
              </a:xfrm>
              <a:prstGeom prst="rect">
                <a:avLst/>
              </a:prstGeom>
              <a:noFill/>
              <a:ln>
                <a:noFill/>
              </a:ln>
            </p:spPr>
          </p:pic>
        </p:grpSp>
        <p:cxnSp>
          <p:nvCxnSpPr>
            <p:cNvPr id="11" name="Straight Connector 10">
              <a:extLst>
                <a:ext uri="{FF2B5EF4-FFF2-40B4-BE49-F238E27FC236}">
                  <a16:creationId xmlns:a16="http://schemas.microsoft.com/office/drawing/2014/main" id="{9499195C-D3A3-4889-A172-FFF9ED8C30B5}"/>
                </a:ext>
              </a:extLst>
            </p:cNvPr>
            <p:cNvCxnSpPr>
              <a:cxnSpLocks/>
            </p:cNvCxnSpPr>
            <p:nvPr/>
          </p:nvCxnSpPr>
          <p:spPr>
            <a:xfrm>
              <a:off x="1104503" y="6184251"/>
              <a:ext cx="0" cy="228600"/>
            </a:xfrm>
            <a:prstGeom prst="line">
              <a:avLst/>
            </a:prstGeom>
            <a:ln w="0" cap="sq">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23F94DCD-69F2-4364-B566-A01418B5C9D0}"/>
              </a:ext>
            </a:extLst>
          </p:cNvPr>
          <p:cNvSpPr txBox="1"/>
          <p:nvPr/>
        </p:nvSpPr>
        <p:spPr>
          <a:xfrm>
            <a:off x="371362" y="423993"/>
            <a:ext cx="10727674" cy="584775"/>
          </a:xfrm>
          <a:prstGeom prst="rect">
            <a:avLst/>
          </a:prstGeom>
          <a:noFill/>
        </p:spPr>
        <p:txBody>
          <a:bodyPr wrap="square" rtlCol="0">
            <a:spAutoFit/>
          </a:bodyPr>
          <a:lstStyle/>
          <a:p>
            <a:pPr lvl="0">
              <a:spcBef>
                <a:spcPts val="300"/>
              </a:spcBef>
              <a:spcAft>
                <a:spcPts val="300"/>
              </a:spcAft>
              <a:defRPr/>
            </a:pPr>
            <a:r>
              <a:rPr lang="en-US" sz="3200" b="1" dirty="0">
                <a:solidFill>
                  <a:srgbClr val="003E51"/>
                </a:solidFill>
                <a:latin typeface="Arial" panose="020B0604020202020204" pitchFamily="34" charset="0"/>
                <a:cs typeface="Arial" panose="020B0604020202020204" pitchFamily="34" charset="0"/>
              </a:rPr>
              <a:t>Payment Process for ILS Contracts</a:t>
            </a:r>
          </a:p>
        </p:txBody>
      </p:sp>
      <p:sp>
        <p:nvSpPr>
          <p:cNvPr id="14" name="TextBox 13">
            <a:extLst>
              <a:ext uri="{FF2B5EF4-FFF2-40B4-BE49-F238E27FC236}">
                <a16:creationId xmlns:a16="http://schemas.microsoft.com/office/drawing/2014/main" id="{201AD759-B7BB-4D8B-A053-8C323A574161}"/>
              </a:ext>
            </a:extLst>
          </p:cNvPr>
          <p:cNvSpPr txBox="1"/>
          <p:nvPr/>
        </p:nvSpPr>
        <p:spPr>
          <a:xfrm>
            <a:off x="942228" y="1450992"/>
            <a:ext cx="11249772" cy="523220"/>
          </a:xfrm>
          <a:prstGeom prst="rect">
            <a:avLst/>
          </a:prstGeom>
          <a:noFill/>
        </p:spPr>
        <p:txBody>
          <a:bodyPr wrap="square">
            <a:spAutoFit/>
          </a:bodyPr>
          <a:lstStyle/>
          <a:p>
            <a:pPr lvl="0">
              <a:spcBef>
                <a:spcPts val="300"/>
              </a:spcBef>
              <a:spcAft>
                <a:spcPts val="300"/>
              </a:spcAft>
              <a:defRPr/>
            </a:pPr>
            <a:r>
              <a:rPr kumimoji="0" lang="en-US" sz="2800" b="1" i="0" u="none" strike="noStrike" kern="1200" cap="none" spc="-50" normalizeH="0" baseline="0" noProof="0" dirty="0">
                <a:ln>
                  <a:noFill/>
                </a:ln>
                <a:solidFill>
                  <a:srgbClr val="003E51"/>
                </a:solidFill>
                <a:effectLst/>
                <a:uLnTx/>
                <a:uFillTx/>
                <a:latin typeface="Calibri" panose="020F0502020204030204"/>
                <a:ea typeface="+mj-ea"/>
                <a:cs typeface="Arial" panose="020B0604020202020204" pitchFamily="34" charset="0"/>
              </a:rPr>
              <a:t>M 20-26 </a:t>
            </a:r>
          </a:p>
        </p:txBody>
      </p:sp>
      <p:sp>
        <p:nvSpPr>
          <p:cNvPr id="15" name="TextBox 14">
            <a:extLst>
              <a:ext uri="{FF2B5EF4-FFF2-40B4-BE49-F238E27FC236}">
                <a16:creationId xmlns:a16="http://schemas.microsoft.com/office/drawing/2014/main" id="{F27C9908-6143-4D56-8328-FE542EF4EEF0}"/>
              </a:ext>
            </a:extLst>
          </p:cNvPr>
          <p:cNvSpPr txBox="1"/>
          <p:nvPr/>
        </p:nvSpPr>
        <p:spPr>
          <a:xfrm>
            <a:off x="1550526" y="2020870"/>
            <a:ext cx="9634147" cy="2308324"/>
          </a:xfrm>
          <a:prstGeom prst="rect">
            <a:avLst/>
          </a:prstGeom>
          <a:noFill/>
        </p:spPr>
        <p:txBody>
          <a:bodyPr wrap="square" rtlCol="0">
            <a:spAutoFit/>
          </a:bodyPr>
          <a:lstStyle/>
          <a:p>
            <a:pPr>
              <a:lnSpc>
                <a:spcPct val="100000"/>
              </a:lnSpc>
              <a:spcBef>
                <a:spcPts val="600"/>
              </a:spcBef>
              <a:spcAft>
                <a:spcPts val="600"/>
              </a:spcAft>
              <a:buClr>
                <a:srgbClr val="C05131"/>
              </a:buClr>
              <a:buSzPct val="100000"/>
              <a:defRPr/>
            </a:pPr>
            <a:r>
              <a:rPr lang="en-US" sz="2400" dirty="0">
                <a:latin typeface="Arial" panose="020B0604020202020204" pitchFamily="34" charset="0"/>
                <a:cs typeface="Arial" panose="020B0604020202020204" pitchFamily="34" charset="0"/>
                <a:sym typeface="Wingdings 3" panose="05040102010807070707" pitchFamily="18" charset="2"/>
              </a:rPr>
              <a:t>“Due to the limited funding resources under each federal award to achieve its specific public program goals, awarding agencies must inform recipients to exhaust other available funding sources to sustain its workforce and implement necessary steps to save overall operational costs (such as rent renegotiations) during this pandemic period in order to preserve Federal funds for the ramp-up effort.”</a:t>
            </a:r>
          </a:p>
        </p:txBody>
      </p:sp>
    </p:spTree>
    <p:extLst>
      <p:ext uri="{BB962C8B-B14F-4D97-AF65-F5344CB8AC3E}">
        <p14:creationId xmlns:p14="http://schemas.microsoft.com/office/powerpoint/2010/main" val="3587636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5FE948-0FC3-4A37-99B6-98735C22E2CC}"/>
              </a:ext>
            </a:extLst>
          </p:cNvPr>
          <p:cNvGrpSpPr/>
          <p:nvPr/>
        </p:nvGrpSpPr>
        <p:grpSpPr>
          <a:xfrm>
            <a:off x="371362" y="6317176"/>
            <a:ext cx="3618866" cy="246221"/>
            <a:chOff x="142762" y="6177821"/>
            <a:chExt cx="3618866" cy="246221"/>
          </a:xfrm>
        </p:grpSpPr>
        <p:grpSp>
          <p:nvGrpSpPr>
            <p:cNvPr id="3" name="Group 2">
              <a:extLst>
                <a:ext uri="{FF2B5EF4-FFF2-40B4-BE49-F238E27FC236}">
                  <a16:creationId xmlns:a16="http://schemas.microsoft.com/office/drawing/2014/main" id="{AA2D3783-CD8D-4D0C-81F4-E74B2B4621A1}"/>
                </a:ext>
              </a:extLst>
            </p:cNvPr>
            <p:cNvGrpSpPr/>
            <p:nvPr/>
          </p:nvGrpSpPr>
          <p:grpSpPr>
            <a:xfrm>
              <a:off x="142762" y="6177821"/>
              <a:ext cx="3618866" cy="246221"/>
              <a:chOff x="4130301" y="6027363"/>
              <a:chExt cx="3618866" cy="246221"/>
            </a:xfrm>
          </p:grpSpPr>
          <p:sp>
            <p:nvSpPr>
              <p:cNvPr id="2" name="TextBox 1">
                <a:extLst>
                  <a:ext uri="{FF2B5EF4-FFF2-40B4-BE49-F238E27FC236}">
                    <a16:creationId xmlns:a16="http://schemas.microsoft.com/office/drawing/2014/main" id="{A9B1B7D5-3590-4EC6-AD08-1FCB3187881E}"/>
                  </a:ext>
                </a:extLst>
              </p:cNvPr>
              <p:cNvSpPr txBox="1"/>
              <p:nvPr/>
            </p:nvSpPr>
            <p:spPr>
              <a:xfrm>
                <a:off x="5096315" y="6027363"/>
                <a:ext cx="2652852"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MICHIGAN REHABILITATION SERVICES</a:t>
                </a:r>
              </a:p>
            </p:txBody>
          </p:sp>
          <p:pic>
            <p:nvPicPr>
              <p:cNvPr id="8" name="Picture 7" descr="MRSlogoColor1">
                <a:extLst>
                  <a:ext uri="{FF2B5EF4-FFF2-40B4-BE49-F238E27FC236}">
                    <a16:creationId xmlns:a16="http://schemas.microsoft.com/office/drawing/2014/main" id="{646B1B6C-5AF0-4868-BDBF-A60E4720A1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0301" y="6037841"/>
                <a:ext cx="845820" cy="228600"/>
              </a:xfrm>
              <a:prstGeom prst="rect">
                <a:avLst/>
              </a:prstGeom>
              <a:noFill/>
              <a:ln>
                <a:noFill/>
              </a:ln>
            </p:spPr>
          </p:pic>
        </p:grpSp>
        <p:cxnSp>
          <p:nvCxnSpPr>
            <p:cNvPr id="11" name="Straight Connector 10">
              <a:extLst>
                <a:ext uri="{FF2B5EF4-FFF2-40B4-BE49-F238E27FC236}">
                  <a16:creationId xmlns:a16="http://schemas.microsoft.com/office/drawing/2014/main" id="{9499195C-D3A3-4889-A172-FFF9ED8C30B5}"/>
                </a:ext>
              </a:extLst>
            </p:cNvPr>
            <p:cNvCxnSpPr>
              <a:cxnSpLocks/>
            </p:cNvCxnSpPr>
            <p:nvPr/>
          </p:nvCxnSpPr>
          <p:spPr>
            <a:xfrm>
              <a:off x="1104503" y="6184251"/>
              <a:ext cx="0" cy="228600"/>
            </a:xfrm>
            <a:prstGeom prst="line">
              <a:avLst/>
            </a:prstGeom>
            <a:ln w="0" cap="sq">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23F94DCD-69F2-4364-B566-A01418B5C9D0}"/>
              </a:ext>
            </a:extLst>
          </p:cNvPr>
          <p:cNvSpPr txBox="1"/>
          <p:nvPr/>
        </p:nvSpPr>
        <p:spPr>
          <a:xfrm>
            <a:off x="371362" y="423993"/>
            <a:ext cx="10727674" cy="584775"/>
          </a:xfrm>
          <a:prstGeom prst="rect">
            <a:avLst/>
          </a:prstGeom>
          <a:noFill/>
        </p:spPr>
        <p:txBody>
          <a:bodyPr wrap="square" rtlCol="0">
            <a:spAutoFit/>
          </a:bodyPr>
          <a:lstStyle/>
          <a:p>
            <a:pPr lvl="0">
              <a:spcBef>
                <a:spcPts val="300"/>
              </a:spcBef>
              <a:spcAft>
                <a:spcPts val="300"/>
              </a:spcAft>
              <a:defRPr/>
            </a:pPr>
            <a:r>
              <a:rPr lang="en-US" sz="3200" b="1" dirty="0">
                <a:solidFill>
                  <a:srgbClr val="003E51"/>
                </a:solidFill>
                <a:latin typeface="Arial" panose="020B0604020202020204" pitchFamily="34" charset="0"/>
                <a:cs typeface="Arial" panose="020B0604020202020204" pitchFamily="34" charset="0"/>
              </a:rPr>
              <a:t>Payment Process for ILS Contracts</a:t>
            </a:r>
          </a:p>
        </p:txBody>
      </p:sp>
      <p:sp>
        <p:nvSpPr>
          <p:cNvPr id="14" name="TextBox 13">
            <a:extLst>
              <a:ext uri="{FF2B5EF4-FFF2-40B4-BE49-F238E27FC236}">
                <a16:creationId xmlns:a16="http://schemas.microsoft.com/office/drawing/2014/main" id="{201AD759-B7BB-4D8B-A053-8C323A574161}"/>
              </a:ext>
            </a:extLst>
          </p:cNvPr>
          <p:cNvSpPr txBox="1"/>
          <p:nvPr/>
        </p:nvSpPr>
        <p:spPr>
          <a:xfrm>
            <a:off x="942228" y="1450992"/>
            <a:ext cx="11249772" cy="523220"/>
          </a:xfrm>
          <a:prstGeom prst="rect">
            <a:avLst/>
          </a:prstGeom>
          <a:noFill/>
        </p:spPr>
        <p:txBody>
          <a:bodyPr wrap="square">
            <a:spAutoFit/>
          </a:bodyPr>
          <a:lstStyle/>
          <a:p>
            <a:pPr lvl="0">
              <a:spcBef>
                <a:spcPts val="300"/>
              </a:spcBef>
              <a:spcAft>
                <a:spcPts val="300"/>
              </a:spcAft>
              <a:defRPr/>
            </a:pPr>
            <a:r>
              <a:rPr kumimoji="0" lang="en-US" sz="2800" b="1" i="0" u="none" strike="noStrike" kern="1200" cap="none" spc="-50" normalizeH="0" baseline="0" noProof="0" dirty="0">
                <a:ln>
                  <a:noFill/>
                </a:ln>
                <a:solidFill>
                  <a:srgbClr val="003E51"/>
                </a:solidFill>
                <a:effectLst/>
                <a:uLnTx/>
                <a:uFillTx/>
                <a:latin typeface="Calibri" panose="020F0502020204030204"/>
                <a:ea typeface="+mj-ea"/>
                <a:cs typeface="Arial" panose="020B0604020202020204" pitchFamily="34" charset="0"/>
              </a:rPr>
              <a:t>Disclaimer</a:t>
            </a:r>
          </a:p>
        </p:txBody>
      </p:sp>
      <p:sp>
        <p:nvSpPr>
          <p:cNvPr id="15" name="TextBox 14">
            <a:extLst>
              <a:ext uri="{FF2B5EF4-FFF2-40B4-BE49-F238E27FC236}">
                <a16:creationId xmlns:a16="http://schemas.microsoft.com/office/drawing/2014/main" id="{F27C9908-6143-4D56-8328-FE542EF4EEF0}"/>
              </a:ext>
            </a:extLst>
          </p:cNvPr>
          <p:cNvSpPr txBox="1"/>
          <p:nvPr/>
        </p:nvSpPr>
        <p:spPr>
          <a:xfrm>
            <a:off x="1550526" y="2020870"/>
            <a:ext cx="9634147" cy="1938992"/>
          </a:xfrm>
          <a:prstGeom prst="rect">
            <a:avLst/>
          </a:prstGeom>
          <a:noFill/>
        </p:spPr>
        <p:txBody>
          <a:bodyPr wrap="square" rtlCol="0">
            <a:spAutoFit/>
          </a:bodyPr>
          <a:lstStyle/>
          <a:p>
            <a:pPr>
              <a:lnSpc>
                <a:spcPct val="100000"/>
              </a:lnSpc>
              <a:spcBef>
                <a:spcPts val="600"/>
              </a:spcBef>
              <a:spcAft>
                <a:spcPts val="600"/>
              </a:spcAft>
              <a:buClr>
                <a:srgbClr val="C05131"/>
              </a:buClr>
              <a:buSzPct val="100000"/>
              <a:defRPr/>
            </a:pPr>
            <a:r>
              <a:rPr lang="en-US" sz="2400" dirty="0">
                <a:latin typeface="Arial" panose="020B0604020202020204" pitchFamily="34" charset="0"/>
                <a:cs typeface="Arial" panose="020B0604020202020204" pitchFamily="34" charset="0"/>
                <a:sym typeface="Wingdings 3" panose="05040102010807070707" pitchFamily="18" charset="2"/>
              </a:rPr>
              <a:t>The projections and assumptions made in this presentation are based upon the CIL’s invoices (statement of expenditures) for the first quarter of the 2021 fiscal year.  These projections are estimates and may change during the year.  The projected amounts are used to demonstrate possible impacts upon the various funding sources</a:t>
            </a:r>
          </a:p>
        </p:txBody>
      </p:sp>
    </p:spTree>
    <p:extLst>
      <p:ext uri="{BB962C8B-B14F-4D97-AF65-F5344CB8AC3E}">
        <p14:creationId xmlns:p14="http://schemas.microsoft.com/office/powerpoint/2010/main" val="1932939793"/>
      </p:ext>
    </p:extLst>
  </p:cSld>
  <p:clrMapOvr>
    <a:masterClrMapping/>
  </p:clrMapOvr>
</p:sld>
</file>

<file path=ppt/theme/theme1.xml><?xml version="1.0" encoding="utf-8"?>
<a:theme xmlns:a="http://schemas.openxmlformats.org/drawingml/2006/main" name="1_TED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1348</TotalTime>
  <Words>1076</Words>
  <Application>Microsoft Office PowerPoint</Application>
  <PresentationFormat>Widescreen</PresentationFormat>
  <Paragraphs>253</Paragraphs>
  <Slides>14</Slides>
  <Notes>14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0" baseType="lpstr">
      <vt:lpstr>Aharoni</vt:lpstr>
      <vt:lpstr>Arial</vt:lpstr>
      <vt:lpstr>Arial Narrow</vt:lpstr>
      <vt:lpstr>Calibri</vt:lpstr>
      <vt:lpstr>1_TED Template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Rodney (LEO)</dc:creator>
  <cp:lastModifiedBy>Craig, Rodney (LEO)</cp:lastModifiedBy>
  <cp:revision>54</cp:revision>
  <dcterms:created xsi:type="dcterms:W3CDTF">2021-01-14T18:21:27Z</dcterms:created>
  <dcterms:modified xsi:type="dcterms:W3CDTF">2021-02-02T20:13:19Z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iteId">
    <vt:lpwstr>d5fb7087-3777-42ad-966a-892ef47225d1</vt:lpwstr>
  </property>
  <property fmtid="{D5CDD505-2E9C-101B-9397-08002B2CF9AE}" pid="4" name="MSIP_Label_3a2fed65-62e7-46ea-af74-187e0c17143a_Owner">
    <vt:lpwstr>CraigR2@michigan.gov</vt:lpwstr>
  </property>
  <property fmtid="{D5CDD505-2E9C-101B-9397-08002B2CF9AE}" pid="5" name="MSIP_Label_3a2fed65-62e7-46ea-af74-187e0c17143a_SetDate">
    <vt:lpwstr>2021-01-14T18:23:22.9450292Z</vt:lpwstr>
  </property>
  <property fmtid="{D5CDD505-2E9C-101B-9397-08002B2CF9AE}" pid="6" name="MSIP_Label_3a2fed65-62e7-46ea-af74-187e0c17143a_Name">
    <vt:lpwstr>Internal Data (Standard State Data)</vt:lpwstr>
  </property>
  <property fmtid="{D5CDD505-2E9C-101B-9397-08002B2CF9AE}" pid="7" name="MSIP_Label_3a2fed65-62e7-46ea-af74-187e0c17143a_Application">
    <vt:lpwstr>Microsoft Azure Information Protection</vt:lpwstr>
  </property>
  <property fmtid="{D5CDD505-2E9C-101B-9397-08002B2CF9AE}" pid="8" name="MSIP_Label_3a2fed65-62e7-46ea-af74-187e0c17143a_ActionId">
    <vt:lpwstr>c9b707c8-67ca-4e9f-b963-1556e2029fd2</vt:lpwstr>
  </property>
  <property fmtid="{D5CDD505-2E9C-101B-9397-08002B2CF9AE}" pid="9" name="MSIP_Label_3a2fed65-62e7-46ea-af74-187e0c17143a_Extended_MSFT_Method">
    <vt:lpwstr>Manual</vt:lpwstr>
  </property>
  <property fmtid="{D5CDD505-2E9C-101B-9397-08002B2CF9AE}" pid="10" name="Sensitivity">
    <vt:lpwstr>Internal Data (Standard State Data)</vt:lpwstr>
  </property>
</Properties>
</file>