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FB43B-EF1F-40E7-9805-B9B6AEE04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A52BB-0373-4EE4-BC1B-B7B578BE4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05148-7F85-44B8-976B-C62FB55C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6EBD-B943-4A83-9C3C-A86C846A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3E6A-09F0-4A62-B855-5DC38D61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0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EC70-DF13-44B7-BC3A-1788249C9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182DA3-3203-4E68-AE2B-C45635BA2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6FC18-CA62-46E2-8935-071756B0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15DAA-85E9-4310-9F8B-58718644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E88E-3D23-47AE-AFB9-FA7B67B0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5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CA3FA3-9355-4029-880F-570257179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9E490-1A53-4025-814F-6488534CF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3B73A-B763-453D-A234-C0EA7E9F4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509B2-ACC2-45DB-A973-D5A002AE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EDE13-C84E-4EF0-BCDB-54910D81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B2AEE-9394-49EF-919B-CB2410358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7382-D245-4DEB-8B46-3CFD8D109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922F1-652F-4ECA-A0DF-23FE874B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0B056-D7ED-43FE-A1E2-7622B2A18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5620B-C7EC-4633-A3C7-B0A30ED3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1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5C9B8-6960-486E-AD06-2C9AC169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43217-89F5-4542-94FF-0427A299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D29D3-13EA-4576-B787-F1115BAA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DC527-D98C-4DF6-9F2F-289FFB47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EDC63-5816-46FD-B3B5-6E9B4D59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9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569D-72C5-4367-8302-A003E752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15B09-3635-462A-B30F-8CF690570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0BF47-F240-4E56-AEE3-952B81022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656FC-2AE9-4C9E-8932-A91EF912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8004E-82C6-41A3-B658-684A5A5A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56B75-EC9C-40DF-99D3-B28AF669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7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7E95-DC0A-44F5-95E2-4CE17DD55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BD57F-5864-4F3E-8139-588E5329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33E8A-1389-4BF6-933E-9128A6A4D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31D89-BD39-49B5-8AA6-80E2F4A19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E50D17-7592-4858-9C84-E914E7F8E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666B20-3177-4C75-B6FF-34F0C534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22476E-2D37-4C36-838E-94E66288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020212-21EB-4E9E-AD56-FC63220E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3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79145-5B8C-4731-9392-DC8C8CC0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49369-58C9-4188-A336-ACE1404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F045C-3B32-4C0C-92A4-34063130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AFD43-677D-4C15-AAE6-97E5651F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9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1DA2F2-4D3F-4B85-AAF1-30032D518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232959-EFE9-41A2-B576-894A83A0E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9B7A8-CD14-418B-BA7B-3914F964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E98BD-0A6E-41E9-A9F6-36ECE439C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51C82-819B-4D61-B93C-2C2E62A5F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EDC8F-9E79-4A2B-BD4F-0D4B8EE70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8AC1B-AE44-4503-AE42-E4EF70DC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F9CEC-1CB2-40B9-9AB8-32B94D85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6C072-E6F3-4C1F-8E18-58BB8183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9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0CDD-4C7F-4495-B7E1-1E73A13AB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FDA2A-B0E7-4457-8AC0-2ACFE8C02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535B9-A3C1-46C0-A039-403C5920C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2AB62-9880-419E-8429-A663DB036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084C6-A6B6-4214-AC7C-9A89C9D4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E27CC-8891-4AE3-B4A4-085113B19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4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647C4-A6C6-4FF3-9D9E-B0171DC6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349CA-2D42-4667-AD42-2D36ADF06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68AC-114B-4FF8-A7F8-639BA832B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F37D0-5E98-4DB9-B971-F6D1539D2E5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E6411-E533-43D7-9B38-F0F75E4C3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30EB-099F-454E-B48A-2BA5F4FBA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A713-54C4-43FE-9F90-0F846ACC0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7F4946-1C49-4EE8-BC8E-F6D788C6C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911" y="1338434"/>
            <a:ext cx="10227075" cy="28375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FF3F39-0F0D-49DD-A3F6-9699A1FD1509}"/>
              </a:ext>
            </a:extLst>
          </p:cNvPr>
          <p:cNvSpPr txBox="1"/>
          <p:nvPr/>
        </p:nvSpPr>
        <p:spPr>
          <a:xfrm>
            <a:off x="363985" y="104487"/>
            <a:ext cx="110882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Michigan Statewide Independent Living Corp.</a:t>
            </a:r>
          </a:p>
          <a:p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</a:rPr>
              <a:t>Financial Management System (effective April 2019)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17111C-D0F6-4DF2-A83D-C8A8FD6F0F88}"/>
              </a:ext>
            </a:extLst>
          </p:cNvPr>
          <p:cNvSpPr txBox="1"/>
          <p:nvPr/>
        </p:nvSpPr>
        <p:spPr>
          <a:xfrm>
            <a:off x="754606" y="2816758"/>
            <a:ext cx="1899188" cy="14715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Cloud based filing to capture all bills and documentation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“auto fetch” bills from vendors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SILC leadership has access in addition to accountant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FC2152-BB28-4259-85FF-33FAC01FC936}"/>
              </a:ext>
            </a:extLst>
          </p:cNvPr>
          <p:cNvSpPr txBox="1"/>
          <p:nvPr/>
        </p:nvSpPr>
        <p:spPr>
          <a:xfrm>
            <a:off x="1327661" y="1657188"/>
            <a:ext cx="1012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Hubdoc</a:t>
            </a:r>
            <a:endParaRPr lang="en-US" sz="1200" b="1" i="1" dirty="0">
              <a:solidFill>
                <a:schemeClr val="accent1"/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1899C8-2DB3-4315-A0A5-C7D0A79A6822}"/>
              </a:ext>
            </a:extLst>
          </p:cNvPr>
          <p:cNvSpPr txBox="1"/>
          <p:nvPr/>
        </p:nvSpPr>
        <p:spPr>
          <a:xfrm>
            <a:off x="3220084" y="1682455"/>
            <a:ext cx="1012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Hubdoc</a:t>
            </a:r>
            <a:endParaRPr lang="en-US" sz="1200" b="1" i="1" dirty="0">
              <a:solidFill>
                <a:schemeClr val="accent1"/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BB7124-5761-4342-B9E7-764B14CC214D}"/>
              </a:ext>
            </a:extLst>
          </p:cNvPr>
          <p:cNvSpPr txBox="1"/>
          <p:nvPr/>
        </p:nvSpPr>
        <p:spPr>
          <a:xfrm>
            <a:off x="5507115" y="1705773"/>
            <a:ext cx="1012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Bill.com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83F853-72E4-4C32-9B4D-1EC16706C8A0}"/>
              </a:ext>
            </a:extLst>
          </p:cNvPr>
          <p:cNvSpPr txBox="1"/>
          <p:nvPr/>
        </p:nvSpPr>
        <p:spPr>
          <a:xfrm>
            <a:off x="7615554" y="1705773"/>
            <a:ext cx="1012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Bill.com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3EDF0-01DF-4229-9AB3-B97ACF2F3BB6}"/>
              </a:ext>
            </a:extLst>
          </p:cNvPr>
          <p:cNvSpPr txBox="1"/>
          <p:nvPr/>
        </p:nvSpPr>
        <p:spPr>
          <a:xfrm>
            <a:off x="9599718" y="1694273"/>
            <a:ext cx="1078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QuickBooks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9610CF-7E17-4B63-A85D-78A80E08D569}"/>
              </a:ext>
            </a:extLst>
          </p:cNvPr>
          <p:cNvSpPr txBox="1"/>
          <p:nvPr/>
        </p:nvSpPr>
        <p:spPr>
          <a:xfrm>
            <a:off x="2636668" y="2806266"/>
            <a:ext cx="2091539" cy="14407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Automated coding to financial systems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Source copies of bills and statement sent to accounting system (audit trail)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Automatically backed-up and accessible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3F8C1C-A862-4F83-9191-477E7A6D1E6D}"/>
              </a:ext>
            </a:extLst>
          </p:cNvPr>
          <p:cNvSpPr txBox="1"/>
          <p:nvPr/>
        </p:nvSpPr>
        <p:spPr>
          <a:xfrm>
            <a:off x="4673149" y="2764967"/>
            <a:ext cx="2294655" cy="14407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Accountant ensures all bills are ready to pay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Approvals performed by SILC leadership, not accountant, for segregation of duties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Bill.com has highest level of security built in, same as your bank or higher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4572DE-7C5C-439C-8F2D-1C2F6702767D}"/>
              </a:ext>
            </a:extLst>
          </p:cNvPr>
          <p:cNvSpPr txBox="1"/>
          <p:nvPr/>
        </p:nvSpPr>
        <p:spPr>
          <a:xfrm>
            <a:off x="6844590" y="2773783"/>
            <a:ext cx="2145531" cy="14407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Payments made electronically or by check sent by bill.com. No manual checks.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Accountant has no access to bank account. SILC leadership maintains connection from bank to bill.com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64C080-6ACB-4F49-BC3C-27A3EC8345C2}"/>
              </a:ext>
            </a:extLst>
          </p:cNvPr>
          <p:cNvSpPr txBox="1"/>
          <p:nvPr/>
        </p:nvSpPr>
        <p:spPr>
          <a:xfrm>
            <a:off x="8922050" y="2757192"/>
            <a:ext cx="2974027" cy="15311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Accounting system automatically updates from bill.com and </a:t>
            </a:r>
            <a:r>
              <a:rPr lang="en-US" sz="1200" dirty="0" err="1"/>
              <a:t>Hubdoc</a:t>
            </a:r>
            <a:endParaRPr lang="en-US" sz="1200" dirty="0"/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SILC leadership has access to accounting system to review reports and transactions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SILC leadership to do a monthly bank reconciliation review in the system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Payroll processing outsourced to payroll service provider. Enables accountant to be a control review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5C86A4-D57B-42A4-9407-F2889CFB4402}"/>
              </a:ext>
            </a:extLst>
          </p:cNvPr>
          <p:cNvSpPr txBox="1"/>
          <p:nvPr/>
        </p:nvSpPr>
        <p:spPr>
          <a:xfrm>
            <a:off x="142492" y="1034788"/>
            <a:ext cx="237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Tools and Process: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0A22F6-9757-470C-8F3F-051A51CDF060}"/>
              </a:ext>
            </a:extLst>
          </p:cNvPr>
          <p:cNvSpPr txBox="1"/>
          <p:nvPr/>
        </p:nvSpPr>
        <p:spPr>
          <a:xfrm>
            <a:off x="142492" y="4515803"/>
            <a:ext cx="6702098" cy="212365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Summary of Key Controls: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Accountant does not have access to bank account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SILC leadership required/forced to approve all transactions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SILC leadership has access to the financial system (QuickBooks)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All data (QuickBooks) is backed up in the cloud as opposed to on single computer accessible to only the accountant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Payroll outsourced to payroll service provider for segregation of duties. Both accountant and SILC leadership review actual payroll before finalized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Audit trail with actual source documentation exist within the systems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9A3101-EF95-4303-8922-D4AE31D99012}"/>
              </a:ext>
            </a:extLst>
          </p:cNvPr>
          <p:cNvSpPr txBox="1"/>
          <p:nvPr/>
        </p:nvSpPr>
        <p:spPr>
          <a:xfrm>
            <a:off x="6844590" y="4515802"/>
            <a:ext cx="5204918" cy="212365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sz="2000" b="1" u="sng" dirty="0"/>
              <a:t>Other overall highlights: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Accountant is insured at required levels. Insurance includes professional liability, cyber and crime insurance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Accountant is part of a franchise system following industry best practice procedures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Tools used are best-breed enabling automation and efficiency that benefits SILC in terms of budget along with strong security controls</a:t>
            </a:r>
          </a:p>
        </p:txBody>
      </p:sp>
    </p:spTree>
    <p:extLst>
      <p:ext uri="{BB962C8B-B14F-4D97-AF65-F5344CB8AC3E}">
        <p14:creationId xmlns:p14="http://schemas.microsoft.com/office/powerpoint/2010/main" val="118850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333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Jacokes</dc:creator>
  <cp:lastModifiedBy>Steve Locke</cp:lastModifiedBy>
  <cp:revision>12</cp:revision>
  <dcterms:created xsi:type="dcterms:W3CDTF">2019-03-19T12:53:42Z</dcterms:created>
  <dcterms:modified xsi:type="dcterms:W3CDTF">2019-06-13T16:05:38Z</dcterms:modified>
</cp:coreProperties>
</file>