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3"/>
  </p:notesMasterIdLst>
  <p:handoutMasterIdLst>
    <p:handoutMasterId r:id="rId64"/>
  </p:handoutMasterIdLst>
  <p:sldIdLst>
    <p:sldId id="626" r:id="rId2"/>
    <p:sldId id="691" r:id="rId3"/>
    <p:sldId id="861" r:id="rId4"/>
    <p:sldId id="1018" r:id="rId5"/>
    <p:sldId id="1019" r:id="rId6"/>
    <p:sldId id="1109" r:id="rId7"/>
    <p:sldId id="798" r:id="rId8"/>
    <p:sldId id="799" r:id="rId9"/>
    <p:sldId id="695" r:id="rId10"/>
    <p:sldId id="971" r:id="rId11"/>
    <p:sldId id="959" r:id="rId12"/>
    <p:sldId id="960" r:id="rId13"/>
    <p:sldId id="961" r:id="rId14"/>
    <p:sldId id="1029" r:id="rId15"/>
    <p:sldId id="1104" r:id="rId16"/>
    <p:sldId id="1107" r:id="rId17"/>
    <p:sldId id="1028" r:id="rId18"/>
    <p:sldId id="1164" r:id="rId19"/>
    <p:sldId id="801" r:id="rId20"/>
    <p:sldId id="792" r:id="rId21"/>
    <p:sldId id="1050" r:id="rId22"/>
    <p:sldId id="748" r:id="rId23"/>
    <p:sldId id="749" r:id="rId24"/>
    <p:sldId id="750" r:id="rId25"/>
    <p:sldId id="751" r:id="rId26"/>
    <p:sldId id="752" r:id="rId27"/>
    <p:sldId id="753" r:id="rId28"/>
    <p:sldId id="879" r:id="rId29"/>
    <p:sldId id="754" r:id="rId30"/>
    <p:sldId id="755" r:id="rId31"/>
    <p:sldId id="756" r:id="rId32"/>
    <p:sldId id="932" r:id="rId33"/>
    <p:sldId id="867" r:id="rId34"/>
    <p:sldId id="896" r:id="rId35"/>
    <p:sldId id="897" r:id="rId36"/>
    <p:sldId id="898" r:id="rId37"/>
    <p:sldId id="899" r:id="rId38"/>
    <p:sldId id="900" r:id="rId39"/>
    <p:sldId id="901" r:id="rId40"/>
    <p:sldId id="902" r:id="rId41"/>
    <p:sldId id="1105" r:id="rId42"/>
    <p:sldId id="903" r:id="rId43"/>
    <p:sldId id="950" r:id="rId44"/>
    <p:sldId id="949" r:id="rId45"/>
    <p:sldId id="1095" r:id="rId46"/>
    <p:sldId id="1097" r:id="rId47"/>
    <p:sldId id="1098" r:id="rId48"/>
    <p:sldId id="1092" r:id="rId49"/>
    <p:sldId id="1038" r:id="rId50"/>
    <p:sldId id="1039" r:id="rId51"/>
    <p:sldId id="1040" r:id="rId52"/>
    <p:sldId id="1041" r:id="rId53"/>
    <p:sldId id="1042" r:id="rId54"/>
    <p:sldId id="1043" r:id="rId55"/>
    <p:sldId id="1044" r:id="rId56"/>
    <p:sldId id="1046" r:id="rId57"/>
    <p:sldId id="951" r:id="rId58"/>
    <p:sldId id="1049" r:id="rId59"/>
    <p:sldId id="827" r:id="rId60"/>
    <p:sldId id="811" r:id="rId61"/>
    <p:sldId id="1108" r:id="rId62"/>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guide id="4" orient="horz" pos="2976">
          <p15:clr>
            <a:srgbClr val="A4A3A4"/>
          </p15:clr>
        </p15:guide>
        <p15:guide id="5" orient="horz" pos="2957">
          <p15:clr>
            <a:srgbClr val="A4A3A4"/>
          </p15:clr>
        </p15:guide>
        <p15:guide id="6"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Carol Eubanks" initials="CE"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B404D0-02C1-477B-93FD-3D328CCAE253}" v="1" dt="2019-03-23T00:13:58.538"/>
  </p1510:revLst>
</p1510:revInfo>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6322" autoAdjust="0"/>
    <p:restoredTop sz="96450" autoAdjust="0"/>
  </p:normalViewPr>
  <p:slideViewPr>
    <p:cSldViewPr>
      <p:cViewPr varScale="1">
        <p:scale>
          <a:sx n="72" d="100"/>
          <a:sy n="72" d="100"/>
        </p:scale>
        <p:origin x="426" y="60"/>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110" d="100"/>
        <a:sy n="110" d="100"/>
      </p:scale>
      <p:origin x="0" y="-10140"/>
    </p:cViewPr>
  </p:sorterViewPr>
  <p:notesViewPr>
    <p:cSldViewPr>
      <p:cViewPr varScale="1">
        <p:scale>
          <a:sx n="50" d="100"/>
          <a:sy n="50" d="100"/>
        </p:scale>
        <p:origin x="2208" y="42"/>
      </p:cViewPr>
      <p:guideLst>
        <p:guide orient="horz" pos="2928"/>
        <p:guide pos="2208"/>
        <p:guide orient="horz" pos="2909"/>
        <p:guide orient="horz" pos="2976"/>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McElwee" userId="9253ccc78c5345ae" providerId="LiveId" clId="{BEB404D0-02C1-477B-93FD-3D328CCAE253}"/>
    <pc:docChg chg="modSld">
      <pc:chgData name="Paula McElwee" userId="9253ccc78c5345ae" providerId="LiveId" clId="{BEB404D0-02C1-477B-93FD-3D328CCAE253}" dt="2019-03-23T00:13:58.538" v="1"/>
      <pc:docMkLst>
        <pc:docMk/>
      </pc:docMkLst>
      <pc:sldChg chg="modSp">
        <pc:chgData name="Paula McElwee" userId="9253ccc78c5345ae" providerId="LiveId" clId="{BEB404D0-02C1-477B-93FD-3D328CCAE253}" dt="2019-03-23T00:13:58.538" v="1"/>
        <pc:sldMkLst>
          <pc:docMk/>
          <pc:sldMk cId="0" sldId="861"/>
        </pc:sldMkLst>
        <pc:spChg chg="mod">
          <ac:chgData name="Paula McElwee" userId="9253ccc78c5345ae" providerId="LiveId" clId="{BEB404D0-02C1-477B-93FD-3D328CCAE253}" dt="2019-03-23T00:13:58.538" v="1"/>
          <ac:spMkLst>
            <pc:docMk/>
            <pc:sldMk cId="0" sldId="861"/>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69745"/>
          </a:xfrm>
          <a:prstGeom prst="rect">
            <a:avLst/>
          </a:prstGeom>
        </p:spPr>
        <p:txBody>
          <a:bodyPr vert="horz" lIns="94575" tIns="47288" rIns="94575" bIns="47288" rtlCol="0"/>
          <a:lstStyle>
            <a:lvl1pPr algn="l">
              <a:defRPr sz="1200">
                <a:latin typeface="Arial" panose="020B0604020202020204" pitchFamily="34" charset="0"/>
                <a:cs typeface="+mn-cs"/>
              </a:defRPr>
            </a:lvl1pPr>
          </a:lstStyle>
          <a:p>
            <a:pPr>
              <a:defRPr/>
            </a:pPr>
            <a:endParaRPr lang="en-US" dirty="0"/>
          </a:p>
        </p:txBody>
      </p:sp>
      <p:sp>
        <p:nvSpPr>
          <p:cNvPr id="3" name="Date Placeholder 2"/>
          <p:cNvSpPr>
            <a:spLocks noGrp="1"/>
          </p:cNvSpPr>
          <p:nvPr>
            <p:ph type="dt" sz="quarter" idx="1"/>
          </p:nvPr>
        </p:nvSpPr>
        <p:spPr>
          <a:xfrm>
            <a:off x="4022486" y="0"/>
            <a:ext cx="3078383" cy="469745"/>
          </a:xfrm>
          <a:prstGeom prst="rect">
            <a:avLst/>
          </a:prstGeom>
        </p:spPr>
        <p:txBody>
          <a:bodyPr vert="horz" lIns="94575" tIns="47288" rIns="94575" bIns="47288" rtlCol="0"/>
          <a:lstStyle>
            <a:lvl1pPr algn="r">
              <a:defRPr sz="1200">
                <a:latin typeface="Arial" panose="020B0604020202020204" pitchFamily="34" charset="0"/>
                <a:cs typeface="+mn-cs"/>
              </a:defRPr>
            </a:lvl1pPr>
          </a:lstStyle>
          <a:p>
            <a:pPr>
              <a:defRPr/>
            </a:pPr>
            <a:fld id="{865A7DD1-600C-42FF-9D9D-BFB743C0A4FC}" type="datetimeFigureOut">
              <a:rPr lang="en-US"/>
              <a:t>3/22/2019</a:t>
            </a:fld>
            <a:endParaRPr lang="en-US" dirty="0"/>
          </a:p>
        </p:txBody>
      </p:sp>
      <p:sp>
        <p:nvSpPr>
          <p:cNvPr id="4" name="Footer Placeholder 3"/>
          <p:cNvSpPr>
            <a:spLocks noGrp="1"/>
          </p:cNvSpPr>
          <p:nvPr>
            <p:ph type="ftr" sz="quarter" idx="2"/>
          </p:nvPr>
        </p:nvSpPr>
        <p:spPr>
          <a:xfrm>
            <a:off x="1" y="8917127"/>
            <a:ext cx="3078383" cy="469745"/>
          </a:xfrm>
          <a:prstGeom prst="rect">
            <a:avLst/>
          </a:prstGeom>
        </p:spPr>
        <p:txBody>
          <a:bodyPr vert="horz" lIns="94575" tIns="47288" rIns="94575" bIns="47288" rtlCol="0" anchor="b"/>
          <a:lstStyle>
            <a:lvl1pPr algn="l">
              <a:defRPr sz="1200">
                <a:latin typeface="Arial" panose="020B0604020202020204" pitchFamily="34" charset="0"/>
                <a:cs typeface="+mn-cs"/>
              </a:defRPr>
            </a:lvl1pPr>
          </a:lstStyle>
          <a:p>
            <a:pPr>
              <a:defRPr/>
            </a:pPr>
            <a:endParaRPr lang="en-US" dirty="0"/>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4575" tIns="47288" rIns="94575" bIns="47288" rtlCol="0" anchor="b"/>
          <a:lstStyle>
            <a:lvl1pPr algn="r">
              <a:defRPr sz="1200">
                <a:latin typeface="Arial" panose="020B0604020202020204" pitchFamily="34" charset="0"/>
                <a:cs typeface="+mn-cs"/>
              </a:defRPr>
            </a:lvl1pPr>
          </a:lstStyle>
          <a:p>
            <a:pPr>
              <a:defRPr/>
            </a:pPr>
            <a:fld id="{8358C2DD-14E5-490D-A181-3A78FEFD9465}" type="slidenum">
              <a:rPr lang="en-US"/>
              <a:t>‹#›</a:t>
            </a:fld>
            <a:endParaRPr 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78383" cy="469745"/>
          </a:xfrm>
          <a:prstGeom prst="rect">
            <a:avLst/>
          </a:prstGeom>
          <a:noFill/>
          <a:ln w="9525">
            <a:noFill/>
            <a:miter lim="800000"/>
          </a:ln>
          <a:effectLst/>
        </p:spPr>
        <p:txBody>
          <a:bodyPr vert="horz" wrap="square" lIns="94575" tIns="47288" rIns="94575" bIns="47288" numCol="1" anchor="t" anchorCtr="0" compatLnSpc="1"/>
          <a:lstStyle>
            <a:lvl1pPr>
              <a:defRPr sz="1200">
                <a:latin typeface="Arial" panose="020B0604020202020204" pitchFamily="34"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4022486" y="0"/>
            <a:ext cx="3078383" cy="469745"/>
          </a:xfrm>
          <a:prstGeom prst="rect">
            <a:avLst/>
          </a:prstGeom>
          <a:noFill/>
          <a:ln w="9525">
            <a:noFill/>
            <a:miter lim="800000"/>
          </a:ln>
          <a:effectLst/>
        </p:spPr>
        <p:txBody>
          <a:bodyPr vert="horz" wrap="square" lIns="94575" tIns="47288" rIns="94575" bIns="47288" numCol="1" anchor="t" anchorCtr="0" compatLnSpc="1"/>
          <a:lstStyle>
            <a:lvl1pPr algn="r">
              <a:defRPr sz="1200">
                <a:latin typeface="Arial" panose="020B0604020202020204" pitchFamily="34"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ln>
        </p:spPr>
      </p:sp>
      <p:sp>
        <p:nvSpPr>
          <p:cNvPr id="26629" name="Rectangle 5"/>
          <p:cNvSpPr>
            <a:spLocks noGrp="1" noChangeArrowheads="1"/>
          </p:cNvSpPr>
          <p:nvPr>
            <p:ph type="body" sz="quarter" idx="3"/>
          </p:nvPr>
        </p:nvSpPr>
        <p:spPr bwMode="auto">
          <a:xfrm>
            <a:off x="710891" y="4460168"/>
            <a:ext cx="5680693" cy="4224494"/>
          </a:xfrm>
          <a:prstGeom prst="rect">
            <a:avLst/>
          </a:prstGeom>
          <a:noFill/>
          <a:ln w="9525">
            <a:noFill/>
            <a:miter lim="800000"/>
          </a:ln>
          <a:effectLst/>
        </p:spPr>
        <p:txBody>
          <a:bodyPr vert="horz" wrap="square" lIns="94575" tIns="47288" rIns="94575" bIns="4728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1" y="8917127"/>
            <a:ext cx="3078383" cy="469745"/>
          </a:xfrm>
          <a:prstGeom prst="rect">
            <a:avLst/>
          </a:prstGeom>
          <a:noFill/>
          <a:ln w="9525">
            <a:noFill/>
            <a:miter lim="800000"/>
          </a:ln>
          <a:effectLst/>
        </p:spPr>
        <p:txBody>
          <a:bodyPr vert="horz" wrap="square" lIns="94575" tIns="47288" rIns="94575" bIns="47288" numCol="1" anchor="b" anchorCtr="0" compatLnSpc="1"/>
          <a:lstStyle>
            <a:lvl1pPr>
              <a:defRPr sz="1200">
                <a:latin typeface="Arial" panose="020B0604020202020204" pitchFamily="34"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4022486" y="8917127"/>
            <a:ext cx="3078383" cy="469745"/>
          </a:xfrm>
          <a:prstGeom prst="rect">
            <a:avLst/>
          </a:prstGeom>
          <a:noFill/>
          <a:ln w="9525">
            <a:noFill/>
            <a:miter lim="800000"/>
          </a:ln>
          <a:effectLst/>
        </p:spPr>
        <p:txBody>
          <a:bodyPr vert="horz" wrap="square" lIns="94575" tIns="47288" rIns="94575" bIns="47288" numCol="1" anchor="b" anchorCtr="0" compatLnSpc="1"/>
          <a:lstStyle>
            <a:lvl1pPr algn="r">
              <a:defRPr sz="1200">
                <a:latin typeface="Arial" panose="020B0604020202020204" pitchFamily="34" charset="0"/>
                <a:cs typeface="+mn-cs"/>
              </a:defRPr>
            </a:lvl1pPr>
          </a:lstStyle>
          <a:p>
            <a:pPr>
              <a:defRPr/>
            </a:pPr>
            <a:fld id="{446037A2-A146-4AFA-A36B-418E91F740ED}" type="slidenum">
              <a:rPr lang="en-US"/>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MS PGothic"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Rot="1" noChangeAspect="1" noChangeArrowheads="1" noTextEdit="1"/>
          </p:cNvSpPr>
          <p:nvPr>
            <p:ph type="sldImg"/>
          </p:nvPr>
        </p:nvSpPr>
        <p:spPr/>
      </p:sp>
      <p:sp>
        <p:nvSpPr>
          <p:cNvPr id="2682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xfrm>
            <a:off x="6477000" y="6248400"/>
            <a:ext cx="2362200" cy="244475"/>
          </a:xfrm>
        </p:spPr>
        <p:txBody>
          <a:bodyPr/>
          <a:lstStyle>
            <a:lvl1pPr>
              <a:defRPr sz="1200"/>
            </a:lvl1pPr>
          </a:lstStyle>
          <a:p>
            <a:pPr>
              <a:defRPr/>
            </a:pPr>
            <a:fld id="{C7C8ACA3-9F92-4AD5-9E39-716CB6917A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lstStyle>
            <a:lvl1pPr>
              <a:defRPr sz="2600"/>
            </a:lvl1pPr>
            <a:lvl2pPr>
              <a:defRPr sz="24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xfrm>
            <a:off x="6477000" y="6172200"/>
            <a:ext cx="2362200" cy="244475"/>
          </a:xfrm>
        </p:spPr>
        <p:txBody>
          <a:bodyPr/>
          <a:lstStyle>
            <a:lvl1pPr>
              <a:defRPr sz="1200"/>
            </a:lvl1pPr>
          </a:lstStyle>
          <a:p>
            <a:pPr>
              <a:defRPr/>
            </a:pPr>
            <a:fld id="{F2DF5F09-D78D-44DB-A338-E90D23C46220}" type="slidenum">
              <a:rPr lang="en-US" smtClean="0"/>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4CF5312C-8747-4F3B-BF17-2BCC2CA352B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F42DF3E2-0175-464B-95E4-5D6CFE6980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477000" y="6324600"/>
            <a:ext cx="2362200" cy="244475"/>
          </a:xfrm>
          <a:prstGeom prst="rect">
            <a:avLst/>
          </a:prstGeom>
          <a:noFill/>
          <a:ln w="9525">
            <a:noFill/>
            <a:miter lim="800000"/>
          </a:ln>
          <a:effectLst/>
        </p:spPr>
        <p:txBody>
          <a:bodyPr vert="horz" wrap="square" lIns="91440" tIns="45720" rIns="91440" bIns="45720" numCol="1" anchor="t" anchorCtr="0" compatLnSpc="1"/>
          <a:lstStyle>
            <a:lvl1pPr algn="r">
              <a:defRPr sz="1200" b="1">
                <a:latin typeface="Arial" panose="020B0604020202020204" pitchFamily="34" charset="0"/>
                <a:cs typeface="+mn-cs"/>
              </a:defRPr>
            </a:lvl1pPr>
          </a:lstStyle>
          <a:p>
            <a:pPr>
              <a:defRPr/>
            </a:pPr>
            <a:fld id="{124CDB12-2334-4149-9ED6-145DE69D84D2}" type="slidenum">
              <a:rPr lang="en-US" smtClean="0"/>
              <a:t>‹#›</a:t>
            </a:fld>
            <a:endParaRPr lang="en-US" dirty="0"/>
          </a:p>
        </p:txBody>
      </p:sp>
      <p:sp>
        <p:nvSpPr>
          <p:cNvPr id="2" name="Rectangle 9"/>
          <p:cNvSpPr>
            <a:spLocks noChangeArrowheads="1"/>
          </p:cNvSpPr>
          <p:nvPr userDrawn="1"/>
        </p:nvSpPr>
        <p:spPr bwMode="auto">
          <a:xfrm>
            <a:off x="228600" y="6324600"/>
            <a:ext cx="4572000" cy="200055"/>
          </a:xfrm>
          <a:prstGeom prst="rect">
            <a:avLst/>
          </a:prstGeom>
          <a:noFill/>
          <a:ln>
            <a:noFill/>
          </a:ln>
        </p:spPr>
        <p:txBody>
          <a:bodyPr>
            <a:spAutoFit/>
          </a:bodyPr>
          <a:lstStyle/>
          <a:p>
            <a:pPr>
              <a:defRPr/>
            </a:pPr>
            <a:r>
              <a:rPr lang="en-US" sz="700" b="1" dirty="0">
                <a:latin typeface="Arial" panose="020B0604020202020204" pitchFamily="34" charset="0"/>
                <a:cs typeface="+mn-cs"/>
              </a:rPr>
              <a:t>IL-NET, a project of ILRU – Independent Living Research Utilization</a:t>
            </a:r>
          </a:p>
        </p:txBody>
      </p:sp>
      <p:pic>
        <p:nvPicPr>
          <p:cNvPr id="6" name="Picture 5" descr="ilru logo - red block letters ilru lowercase with blue eyebrow swoosh above"/>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egina.blye@acl.hhs.gov" TargetMode="External"/><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 Id="rId4" Type="http://schemas.openxmlformats.org/officeDocument/2006/relationships/hyperlink" Target="https://www.ilru.org/federal-guidance-il-progra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ilru.org/sites/default/files/publications/SILC%20Indicators%20and%20SILC%20and%20DSE%20Assurances%201.2018.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ilru.org/guidebook-for-silc-chairpersons-members-and-administrators" TargetMode="External"/><Relationship Id="rId2" Type="http://schemas.openxmlformats.org/officeDocument/2006/relationships/hyperlink" Target="http://www.ilru.org/projects/silc-net"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lru.org/federal-guidance-il-progra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a:solidFill>
                  <a:schemeClr val="accent2"/>
                </a:solidFill>
              </a:rPr>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8458200" cy="792162"/>
          </a:xfrm>
        </p:spPr>
        <p:txBody>
          <a:bodyPr/>
          <a:lstStyle/>
          <a:p>
            <a:r>
              <a:rPr lang="en-US" dirty="0"/>
              <a:t>Notice that IL Philosophy is first! These principles are what bring us together.</a:t>
            </a:r>
          </a:p>
        </p:txBody>
      </p:sp>
      <p:sp>
        <p:nvSpPr>
          <p:cNvPr id="2" name="Content Placeholder 1"/>
          <p:cNvSpPr>
            <a:spLocks noGrp="1"/>
          </p:cNvSpPr>
          <p:nvPr>
            <p:ph idx="1"/>
          </p:nvPr>
        </p:nvSpPr>
        <p:spPr>
          <a:xfrm>
            <a:off x="457200" y="1066800"/>
            <a:ext cx="8077200" cy="5181600"/>
          </a:xfrm>
        </p:spPr>
        <p:txBody>
          <a:bodyPr/>
          <a:lstStyle/>
          <a:p>
            <a:r>
              <a:rPr lang="en-US" dirty="0"/>
              <a:t>Consumer control</a:t>
            </a:r>
          </a:p>
          <a:p>
            <a:r>
              <a:rPr lang="en-US" dirty="0"/>
              <a:t>Peer support</a:t>
            </a:r>
          </a:p>
          <a:p>
            <a:r>
              <a:rPr lang="en-US" dirty="0"/>
              <a:t>Self-help and self-determination</a:t>
            </a:r>
          </a:p>
          <a:p>
            <a:r>
              <a:rPr lang="en-US" dirty="0"/>
              <a:t>Equal access</a:t>
            </a:r>
          </a:p>
          <a:p>
            <a:r>
              <a:rPr lang="en-US" dirty="0"/>
              <a:t>Individual and system advocacy</a:t>
            </a:r>
          </a:p>
          <a:p>
            <a:r>
              <a:rPr lang="en-US" dirty="0"/>
              <a:t>Maximizing leadership, empowerment, independence, and productivity of individuals with disabilities</a:t>
            </a:r>
          </a:p>
          <a:p>
            <a:r>
              <a:rPr lang="en-US" dirty="0"/>
              <a:t>Integration and full inclusion of individuals with disabilities into the mainstream of American society</a:t>
            </a:r>
          </a:p>
          <a:p>
            <a:pPr marL="0" indent="0">
              <a:buNone/>
            </a:pPr>
            <a:r>
              <a:rPr lang="en-US" dirty="0"/>
              <a:t>...by funding the SILC and centers.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1329.3 Applicability of other regulations.</a:t>
            </a:r>
          </a:p>
        </p:txBody>
      </p:sp>
      <p:sp>
        <p:nvSpPr>
          <p:cNvPr id="2" name="Content Placeholder 1"/>
          <p:cNvSpPr>
            <a:spLocks noGrp="1"/>
          </p:cNvSpPr>
          <p:nvPr>
            <p:ph idx="1"/>
          </p:nvPr>
        </p:nvSpPr>
        <p:spPr/>
        <p:txBody>
          <a:bodyPr/>
          <a:lstStyle/>
          <a:p>
            <a:pPr marL="0" indent="0">
              <a:spcAft>
                <a:spcPts val="1200"/>
              </a:spcAft>
              <a:buNone/>
            </a:pPr>
            <a:r>
              <a:rPr lang="en-US" sz="2800" dirty="0"/>
              <a:t>Several other regulations apply to all activities under this part. These include but are not limited to: </a:t>
            </a:r>
            <a:endParaRPr lang="en-US" sz="2400" dirty="0"/>
          </a:p>
          <a:p>
            <a:pPr marL="1371600" lvl="2" indent="-457200">
              <a:spcAft>
                <a:spcPts val="1200"/>
              </a:spcAft>
              <a:buFont typeface="+mj-lt"/>
              <a:buAutoNum type="alphaLcParenR"/>
            </a:pPr>
            <a:r>
              <a:rPr lang="en-US" sz="2600" dirty="0"/>
              <a:t>45 CFR part 16—Procedures of the Departmental Grant Appeals Board.</a:t>
            </a:r>
          </a:p>
          <a:p>
            <a:pPr marL="1371600" lvl="2" indent="-457200">
              <a:spcAft>
                <a:spcPts val="1200"/>
              </a:spcAft>
              <a:buFont typeface="+mj-lt"/>
              <a:buAutoNum type="alphaLcParenR"/>
            </a:pPr>
            <a:r>
              <a:rPr lang="en-US" sz="2600" dirty="0"/>
              <a:t>45 CFR part 46—Protection of Human Subjects.</a:t>
            </a:r>
          </a:p>
          <a:p>
            <a:pPr marL="1371600" lvl="2" indent="-457200">
              <a:spcAft>
                <a:spcPts val="1200"/>
              </a:spcAft>
              <a:buFont typeface="+mj-lt"/>
              <a:buAutoNum type="alphaLcParenR"/>
            </a:pPr>
            <a:r>
              <a:rPr lang="en-US" sz="2600" b="1" dirty="0"/>
              <a:t>45 CFR part 75—Uniform Administrative Requirements, Cost Principles, and Audit Requirements for HHS Awards. (How you can and cannot spend federal dollars and the requirements for record keeping.)</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1329.3 Applicability of other regulations, </a:t>
            </a:r>
            <a:r>
              <a:rPr lang="en-US" sz="2400" b="0" dirty="0"/>
              <a:t>cont’d.</a:t>
            </a:r>
            <a:endParaRPr lang="en-US" b="0" dirty="0"/>
          </a:p>
        </p:txBody>
      </p:sp>
      <p:sp>
        <p:nvSpPr>
          <p:cNvPr id="2" name="Content Placeholder 1"/>
          <p:cNvSpPr>
            <a:spLocks noGrp="1"/>
          </p:cNvSpPr>
          <p:nvPr>
            <p:ph idx="1"/>
          </p:nvPr>
        </p:nvSpPr>
        <p:spPr/>
        <p:txBody>
          <a:bodyPr/>
          <a:lstStyle/>
          <a:p>
            <a:pPr marL="1371600" lvl="2" indent="-457200">
              <a:buFont typeface="+mj-lt"/>
              <a:buAutoNum type="alphaLcParenR" startAt="4"/>
            </a:pPr>
            <a:r>
              <a:rPr lang="en-US" dirty="0"/>
              <a:t>45 CFR part 80—Nondiscrimination under Programs Receiving Federal Assistance through the Department of Health and Human Services—Effectuation of title VI of the Civil Rights Act of 1964.</a:t>
            </a:r>
          </a:p>
          <a:p>
            <a:pPr marL="1371600" lvl="2" indent="-457200">
              <a:buFont typeface="+mj-lt"/>
              <a:buAutoNum type="alphaLcParenR" startAt="4"/>
            </a:pPr>
            <a:r>
              <a:rPr lang="en-US" dirty="0"/>
              <a:t>45 CFR part 81—Practice and Procedure for Hearings under Part 80 of this Title.</a:t>
            </a:r>
          </a:p>
          <a:p>
            <a:pPr marL="1371600" lvl="2" indent="-457200">
              <a:buFont typeface="+mj-lt"/>
              <a:buAutoNum type="alphaLcParenR" startAt="4"/>
            </a:pPr>
            <a:r>
              <a:rPr lang="en-US" dirty="0"/>
              <a:t>45 CFR part 84—Nondiscrimination on the Basis of Handicap in Programs Activities Receiving Federal Financial Assistance</a:t>
            </a:r>
          </a:p>
          <a:p>
            <a:pPr marL="1371600" lvl="2" indent="-457200">
              <a:buFont typeface="+mj-lt"/>
              <a:buAutoNum type="alphaLcParenR" startAt="4"/>
            </a:pPr>
            <a:r>
              <a:rPr lang="en-US" dirty="0"/>
              <a:t>45 CFR part 86—Nondiscrimination on the Basis of Sex in Education Programs or Activities Receiving Federal Financial Assistance.</a:t>
            </a:r>
          </a:p>
          <a:p>
            <a:pPr marL="1371600" lvl="2" indent="-457200">
              <a:buFont typeface="+mj-lt"/>
              <a:buAutoNum type="alphaLcParenR" startAt="4"/>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1329.3 Applicability of other regulations, </a:t>
            </a:r>
            <a:r>
              <a:rPr lang="en-US" sz="2400" b="0" dirty="0"/>
              <a:t>cont’d. 2</a:t>
            </a:r>
            <a:endParaRPr lang="en-US" b="0" dirty="0"/>
          </a:p>
        </p:txBody>
      </p:sp>
      <p:sp>
        <p:nvSpPr>
          <p:cNvPr id="2" name="Content Placeholder 1"/>
          <p:cNvSpPr>
            <a:spLocks noGrp="1"/>
          </p:cNvSpPr>
          <p:nvPr>
            <p:ph idx="1"/>
          </p:nvPr>
        </p:nvSpPr>
        <p:spPr>
          <a:xfrm>
            <a:off x="304800" y="1219200"/>
            <a:ext cx="8610600" cy="5029200"/>
          </a:xfrm>
        </p:spPr>
        <p:txBody>
          <a:bodyPr/>
          <a:lstStyle/>
          <a:p>
            <a:pPr marL="1371600" lvl="2" indent="-457200">
              <a:spcAft>
                <a:spcPts val="1200"/>
              </a:spcAft>
              <a:buFont typeface="+mj-lt"/>
              <a:buAutoNum type="alphaLcParenR" startAt="8"/>
            </a:pPr>
            <a:r>
              <a:rPr lang="en-US" dirty="0"/>
              <a:t>45 CFR part 91—Nondiscrimination on the Basis of Age in Programs or Activities Receiving Federal Financial Assistance from HHS.</a:t>
            </a:r>
          </a:p>
          <a:p>
            <a:pPr marL="1371600" lvl="2" indent="-457200">
              <a:spcAft>
                <a:spcPts val="1200"/>
              </a:spcAft>
              <a:buFont typeface="+mj-lt"/>
              <a:buAutoNum type="alphaLcParenR" startAt="8"/>
            </a:pPr>
            <a:r>
              <a:rPr lang="en-US" b="1" dirty="0"/>
              <a:t>45 CFR part 93—New Restrictions on Lobbying.</a:t>
            </a:r>
          </a:p>
          <a:p>
            <a:pPr marL="1371600" lvl="2" indent="-457200">
              <a:spcAft>
                <a:spcPts val="1200"/>
              </a:spcAft>
              <a:buFont typeface="+mj-lt"/>
              <a:buAutoNum type="alphaLcParenR" startAt="8"/>
            </a:pPr>
            <a:r>
              <a:rPr lang="en-US" dirty="0"/>
              <a:t>2 CFR part 376—</a:t>
            </a:r>
            <a:r>
              <a:rPr lang="en-US" dirty="0" err="1"/>
              <a:t>Nonprocurement</a:t>
            </a:r>
            <a:r>
              <a:rPr lang="en-US" dirty="0"/>
              <a:t> Debarment and Suspension.</a:t>
            </a:r>
          </a:p>
          <a:p>
            <a:pPr marL="1371600" lvl="2" indent="-457200">
              <a:spcAft>
                <a:spcPts val="1200"/>
              </a:spcAft>
              <a:buFont typeface="+mj-lt"/>
              <a:buAutoNum type="alphaLcParenR" startAt="8"/>
            </a:pPr>
            <a:r>
              <a:rPr lang="en-US" dirty="0"/>
              <a:t>2 CFR part 382—Requirements for Drug-Free Workplace (Financial Assistance).</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do you apply these other regulations?	</a:t>
            </a:r>
          </a:p>
        </p:txBody>
      </p:sp>
      <p:sp>
        <p:nvSpPr>
          <p:cNvPr id="2" name="Content Placeholder 1"/>
          <p:cNvSpPr>
            <a:spLocks noGrp="1"/>
          </p:cNvSpPr>
          <p:nvPr>
            <p:ph idx="1"/>
          </p:nvPr>
        </p:nvSpPr>
        <p:spPr>
          <a:xfrm>
            <a:off x="304800" y="1143000"/>
            <a:ext cx="8610600" cy="5105400"/>
          </a:xfrm>
        </p:spPr>
        <p:txBody>
          <a:bodyPr/>
          <a:lstStyle/>
          <a:p>
            <a:r>
              <a:rPr lang="en-US" dirty="0"/>
              <a:t>We will touch on the highlighted items – UAR and Lobbying – in Part 2 of this training.</a:t>
            </a:r>
          </a:p>
          <a:p>
            <a:r>
              <a:rPr lang="en-US" dirty="0"/>
              <a:t>Read all the </a:t>
            </a:r>
            <a:r>
              <a:rPr lang="en-US" dirty="0" err="1"/>
              <a:t>regs</a:t>
            </a:r>
            <a:r>
              <a:rPr lang="en-US" dirty="0"/>
              <a:t> and figure out how they apply.</a:t>
            </a:r>
          </a:p>
          <a:p>
            <a:r>
              <a:rPr lang="en-US" dirty="0"/>
              <a:t>Use the actual regulatory language in your policies and procedures. (Yes, as a federal grant recipient you should have written policies and procedures for the things you are required to do. This is true for both the SILC and the CILs.)</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do you apply these other regulations?	 </a:t>
            </a:r>
            <a:r>
              <a:rPr lang="en-US" sz="2400" b="0" dirty="0"/>
              <a:t>cont’d. </a:t>
            </a:r>
            <a:endParaRPr lang="en-US" b="0" dirty="0"/>
          </a:p>
        </p:txBody>
      </p:sp>
      <p:sp>
        <p:nvSpPr>
          <p:cNvPr id="2" name="Content Placeholder 1"/>
          <p:cNvSpPr>
            <a:spLocks noGrp="1"/>
          </p:cNvSpPr>
          <p:nvPr>
            <p:ph idx="1"/>
          </p:nvPr>
        </p:nvSpPr>
        <p:spPr>
          <a:xfrm>
            <a:off x="304800" y="1219200"/>
            <a:ext cx="8610600" cy="5029200"/>
          </a:xfrm>
        </p:spPr>
        <p:txBody>
          <a:bodyPr/>
          <a:lstStyle/>
          <a:p>
            <a:r>
              <a:rPr lang="en-US" dirty="0"/>
              <a:t>Call me if you aren’t sure, 559-250-3082 or </a:t>
            </a:r>
            <a:r>
              <a:rPr lang="en-US" dirty="0">
                <a:hlinkClick r:id="rId2"/>
              </a:rPr>
              <a:t>Paulamcelwee.ilru@gmail.com</a:t>
            </a:r>
            <a:r>
              <a:rPr lang="en-US" dirty="0"/>
              <a:t> </a:t>
            </a:r>
          </a:p>
          <a:p>
            <a:r>
              <a:rPr lang="en-US" dirty="0"/>
              <a:t>Or ask your Project Officer.</a:t>
            </a:r>
          </a:p>
          <a:p>
            <a:pPr lvl="1"/>
            <a:r>
              <a:rPr lang="en-US" dirty="0"/>
              <a:t> Regina </a:t>
            </a:r>
            <a:r>
              <a:rPr lang="en-US" dirty="0" err="1"/>
              <a:t>Blye</a:t>
            </a:r>
            <a:r>
              <a:rPr lang="en-US" dirty="0"/>
              <a:t> for the SILCs and DSEs, at ACL (Administration of Community Living), Independent Living Administration (ILA)202-795-7374 </a:t>
            </a:r>
            <a:r>
              <a:rPr lang="en-US" dirty="0">
                <a:hlinkClick r:id="rId3"/>
              </a:rPr>
              <a:t>regina.blye@acl.hhs.gov</a:t>
            </a:r>
            <a:r>
              <a:rPr lang="en-US" dirty="0"/>
              <a:t> </a:t>
            </a:r>
          </a:p>
          <a:p>
            <a:pPr lvl="1"/>
            <a:r>
              <a:rPr lang="en-US" dirty="0"/>
              <a:t>There are six Project Officers who support the CILs, by region. The updated list is on the ILRU website at </a:t>
            </a:r>
            <a:r>
              <a:rPr lang="en-US" dirty="0">
                <a:hlinkClick r:id="rId4"/>
              </a:rPr>
              <a:t>https://www.ilru.org/federal-guidance-il-program</a:t>
            </a:r>
            <a:r>
              <a:rPr lang="en-US" dirty="0"/>
              <a:t> under ILA State Assignments.</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Comments?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a:t>How does ACL know if you follow regulations?</a:t>
            </a:r>
          </a:p>
        </p:txBody>
      </p:sp>
      <p:sp>
        <p:nvSpPr>
          <p:cNvPr id="3" name="Content Placeholder 2"/>
          <p:cNvSpPr>
            <a:spLocks noGrp="1"/>
          </p:cNvSpPr>
          <p:nvPr>
            <p:ph idx="1"/>
          </p:nvPr>
        </p:nvSpPr>
        <p:spPr>
          <a:xfrm>
            <a:off x="304800" y="1066800"/>
            <a:ext cx="8534400" cy="5105400"/>
          </a:xfrm>
        </p:spPr>
        <p:txBody>
          <a:bodyPr/>
          <a:lstStyle/>
          <a:p>
            <a:r>
              <a:rPr lang="en-US" sz="2400" dirty="0"/>
              <a:t>The Rehab Act allows ACL to choose review locations for cause – complaints, information on </a:t>
            </a:r>
            <a:r>
              <a:rPr lang="en-US" sz="2400" dirty="0">
                <a:solidFill>
                  <a:schemeClr val="tx1"/>
                </a:solidFill>
              </a:rPr>
              <a:t>PPR (704)</a:t>
            </a:r>
            <a:r>
              <a:rPr lang="en-US" sz="2400" dirty="0"/>
              <a:t> report, etc.</a:t>
            </a:r>
          </a:p>
          <a:p>
            <a:r>
              <a:rPr lang="en-US" sz="2400" dirty="0"/>
              <a:t>Review can be long distance and/or on site.</a:t>
            </a:r>
          </a:p>
          <a:p>
            <a:r>
              <a:rPr lang="en-US" sz="2400" dirty="0"/>
              <a:t>ACL/ILA will review a sampling of CILs (Centers for Independent Living) and SILCs (Statewide Independent Living Councils) every year for compliance with Title VII of the Rehabilitation Act and other regulations . </a:t>
            </a:r>
          </a:p>
          <a:p>
            <a:r>
              <a:rPr lang="en-US" sz="2400" dirty="0"/>
              <a:t>All CILs and many of the SILCs are private, not-for-profit corporations under 501(c)(3) of the IRS codes so that donations are tax exempt. That means there are also IRS regulations that apply.</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sym typeface="+mn-ea"/>
            </a:endParaRPr>
          </a:p>
          <a:p>
            <a:r>
              <a:rPr lang="en-US" dirty="0">
                <a:sym typeface="+mn-ea"/>
              </a:rPr>
              <a:t>The name of the review process is COMP - Compliance and Outcome Monitoring Protocol.</a:t>
            </a:r>
          </a:p>
          <a:p>
            <a:r>
              <a:rPr lang="en-US" dirty="0">
                <a:sym typeface="+mn-ea"/>
              </a:rPr>
              <a:t>Reviews have begun with COMP pilot reviews -- both a paper review and on-site review -- for CILs. The outcome of the pilot reviews and input from the network will aid in ACL/ILA's effort to update the process and checklist as appropriate. </a:t>
            </a:r>
          </a:p>
          <a:p>
            <a:r>
              <a:rPr lang="en-US" dirty="0">
                <a:sym typeface="+mn-ea"/>
              </a:rPr>
              <a:t>A similar process will be developed for the ILS program. </a:t>
            </a:r>
            <a:endParaRPr lang="en-US" dirty="0">
              <a:solidFill>
                <a:schemeClr val="tx1"/>
              </a:solidFill>
            </a:endParaRPr>
          </a:p>
          <a:p>
            <a:endParaRPr lang="en-US"/>
          </a:p>
        </p:txBody>
      </p:sp>
      <p:sp>
        <p:nvSpPr>
          <p:cNvPr id="3" name="Title 2"/>
          <p:cNvSpPr>
            <a:spLocks noGrp="1"/>
          </p:cNvSpPr>
          <p:nvPr>
            <p:ph type="title"/>
          </p:nvPr>
        </p:nvSpPr>
        <p:spPr/>
        <p:txBody>
          <a:bodyPr/>
          <a:lstStyle/>
          <a:p>
            <a:r>
              <a:rPr lang="en-US"/>
              <a:t>ACL/ILA's review - COMP</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7696200" cy="792162"/>
          </a:xfrm>
        </p:spPr>
        <p:txBody>
          <a:bodyPr/>
          <a:lstStyle/>
          <a:p>
            <a:r>
              <a:rPr lang="en-US" dirty="0"/>
              <a:t>Be sure to notice that...</a:t>
            </a:r>
          </a:p>
        </p:txBody>
      </p:sp>
      <p:sp>
        <p:nvSpPr>
          <p:cNvPr id="2" name="Content Placeholder 1"/>
          <p:cNvSpPr>
            <a:spLocks noGrp="1"/>
          </p:cNvSpPr>
          <p:nvPr>
            <p:ph idx="1"/>
          </p:nvPr>
        </p:nvSpPr>
        <p:spPr>
          <a:xfrm>
            <a:off x="304800" y="762000"/>
            <a:ext cx="8610600" cy="5334000"/>
          </a:xfrm>
        </p:spPr>
        <p:txBody>
          <a:bodyPr/>
          <a:lstStyle/>
          <a:p>
            <a:r>
              <a:rPr lang="en-US" sz="2400" dirty="0"/>
              <a:t>The </a:t>
            </a:r>
            <a:r>
              <a:rPr lang="en-US" sz="2400" u="sng" dirty="0"/>
              <a:t>state</a:t>
            </a:r>
            <a:r>
              <a:rPr lang="en-US" sz="2400" dirty="0"/>
              <a:t> is considered the direct grantee of Subchapter B. If there are questions around the operation of the SILC, or of CILs receiving Subchapter B funds, the ACL on-site review will look first at state.</a:t>
            </a:r>
          </a:p>
          <a:p>
            <a:r>
              <a:rPr lang="en-US" sz="2400" dirty="0"/>
              <a:t>While it is true that the SILC is autonomous, it is a sub-recipient of the DSE, and as such is subject to review regarding the proper use of federal funds that flow through the state </a:t>
            </a:r>
            <a:r>
              <a:rPr lang="en-US" sz="2400" i="1" dirty="0"/>
              <a:t>based on the SPIL</a:t>
            </a:r>
            <a:r>
              <a:rPr lang="en-US" sz="2400" dirty="0"/>
              <a:t>.</a:t>
            </a:r>
          </a:p>
          <a:p>
            <a:r>
              <a:rPr lang="en-US" sz="2400" dirty="0"/>
              <a:t>The DSE has the right to review the financial and other responsibilities of subrecipients. The SILC and CILs are required to provide them with records for review upon request. All review is in context of the agreed upon SPIL.</a:t>
            </a:r>
          </a:p>
          <a:p>
            <a:r>
              <a:rPr lang="en-US" sz="2400" dirty="0"/>
              <a:t>The federal review may start with a records request by ACL. On-site review may happen as well.</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33867" y="1676400"/>
            <a:ext cx="9144000" cy="1058781"/>
          </a:xfrm>
        </p:spPr>
        <p:txBody>
          <a:bodyPr>
            <a:noAutofit/>
          </a:bodyPr>
          <a:lstStyle/>
          <a:p>
            <a:pPr algn="ct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Congress</a:t>
            </a:r>
            <a:b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101 Part 1</a:t>
            </a: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2228850" y="3276600"/>
            <a:ext cx="4800600" cy="2228850"/>
          </a:xfrm>
        </p:spPr>
        <p:txBody>
          <a:bodyPr>
            <a:noAutofit/>
          </a:bodyPr>
          <a:lstStyle/>
          <a:p>
            <a:r>
              <a:rPr lang="en-US" altLang="en-US" sz="2800">
                <a:solidFill>
                  <a:srgbClr val="333399"/>
                </a:solidFill>
                <a:latin typeface="Arial Rounded MT Bold" panose="020F0704030504030204"/>
                <a:ea typeface="MS PGothic" panose="020B0600070205080204" pitchFamily="34" charset="-128"/>
                <a:cs typeface="Arial" panose="020B0604020202020204" pitchFamily="34" charset="0"/>
              </a:rPr>
              <a:t>February 26, </a:t>
            </a:r>
            <a:r>
              <a:rPr lang="en-US" altLang="en-US" sz="2800" dirty="0">
                <a:solidFill>
                  <a:srgbClr val="333399"/>
                </a:solidFill>
                <a:latin typeface="Arial Rounded MT Bold" panose="020F0704030504030204"/>
                <a:ea typeface="MS PGothic" panose="020B0600070205080204" pitchFamily="34" charset="-128"/>
                <a:cs typeface="Arial" panose="020B0604020202020204" pitchFamily="34" charset="0"/>
              </a:rPr>
              <a:t>2019</a:t>
            </a:r>
            <a:r>
              <a:rPr lang="en-US" altLang="en-US" sz="2800" dirty="0">
                <a:solidFill>
                  <a:schemeClr val="accent2"/>
                </a:solidFill>
                <a:latin typeface="Arial Rounded MT Bold" panose="020F0704030504030204"/>
                <a:ea typeface="MS PGothic" panose="020B0600070205080204" pitchFamily="34" charset="-128"/>
                <a:cs typeface="Arial" panose="020B0604020202020204" pitchFamily="34" charset="0"/>
              </a:rPr>
              <a:t> </a:t>
            </a:r>
            <a:endParaRPr lang="en-US" altLang="en-US" sz="2800" dirty="0">
              <a:solidFill>
                <a:srgbClr val="000099"/>
              </a:solidFill>
              <a:latin typeface="Arial Rounded MT Bold" panose="020F0704030504030204"/>
              <a:ea typeface="MS PGothic" panose="020B0600070205080204" pitchFamily="34" charset="-128"/>
              <a:cs typeface="Arial" panose="020B0604020202020204" pitchFamily="34" charset="0"/>
            </a:endParaRPr>
          </a:p>
          <a:p>
            <a:pPr eaLnBrk="1" hangingPunct="1"/>
            <a:endParaRPr lang="en-US" altLang="en-US" sz="700" i="1" dirty="0">
              <a:solidFill>
                <a:srgbClr val="333399"/>
              </a:solidFill>
              <a:latin typeface="Arial Rounded MT Bold" panose="020F0704030504030204"/>
              <a:ea typeface="MS PGothic" panose="020B0600070205080204" pitchFamily="34" charset="-128"/>
              <a:cs typeface="Arial" panose="020B0604020202020204" pitchFamily="34" charset="0"/>
            </a:endParaRPr>
          </a:p>
          <a:p>
            <a:pPr eaLnBrk="1" hangingPunct="1"/>
            <a:endParaRPr lang="en-US" altLang="en-US" sz="800" i="1" dirty="0">
              <a:solidFill>
                <a:srgbClr val="333399"/>
              </a:solidFill>
              <a:latin typeface="Arial Rounded MT Bold" panose="020F0704030504030204"/>
              <a:ea typeface="MS PGothic" panose="020B0600070205080204" pitchFamily="34" charset="-128"/>
              <a:cs typeface="Arial" panose="020B0604020202020204" pitchFamily="34" charset="0"/>
            </a:endParaRPr>
          </a:p>
          <a:p>
            <a:pPr eaLnBrk="1" hangingPunct="1"/>
            <a:r>
              <a:rPr lang="en-US" altLang="en-US" sz="2800" i="1" dirty="0">
                <a:solidFill>
                  <a:srgbClr val="333399"/>
                </a:solidFill>
                <a:latin typeface="Arial Rounded MT Bold" panose="020F0704030504030204"/>
                <a:ea typeface="MS PGothic" panose="020B0600070205080204" pitchFamily="34" charset="-128"/>
                <a:cs typeface="Arial" panose="020B0604020202020204" pitchFamily="34" charset="0"/>
              </a:rPr>
              <a:t>Presenter:</a:t>
            </a:r>
          </a:p>
          <a:p>
            <a:pPr eaLnBrk="1" hangingPunct="1"/>
            <a:r>
              <a:rPr lang="en-US" altLang="en-US" sz="2800" dirty="0">
                <a:solidFill>
                  <a:srgbClr val="333399"/>
                </a:solidFill>
                <a:latin typeface="Arial Rounded MT Bold" panose="020F0704030504030204"/>
                <a:ea typeface="MS PGothic" panose="020B0600070205080204" pitchFamily="34" charset="-128"/>
                <a:cs typeface="Arial" panose="020B0604020202020204" pitchFamily="34" charset="0"/>
              </a:rPr>
              <a:t>Paula McElwee</a:t>
            </a: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Comments? Questions?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77200" cy="792162"/>
          </a:xfrm>
        </p:spPr>
        <p:txBody>
          <a:bodyPr/>
          <a:lstStyle/>
          <a:p>
            <a:r>
              <a:rPr lang="en-US" dirty="0"/>
              <a:t>Role of CILs</a:t>
            </a:r>
          </a:p>
        </p:txBody>
      </p:sp>
      <p:sp>
        <p:nvSpPr>
          <p:cNvPr id="3" name="Content Placeholder 2"/>
          <p:cNvSpPr>
            <a:spLocks noGrp="1"/>
          </p:cNvSpPr>
          <p:nvPr>
            <p:ph idx="1"/>
          </p:nvPr>
        </p:nvSpPr>
        <p:spPr/>
        <p:txBody>
          <a:bodyPr/>
          <a:lstStyle/>
          <a:p>
            <a:r>
              <a:rPr lang="en-US" dirty="0"/>
              <a:t>Provide the Core Services.</a:t>
            </a:r>
          </a:p>
          <a:p>
            <a:r>
              <a:rPr lang="en-US" dirty="0"/>
              <a:t>Provide other Independent Living Services.</a:t>
            </a:r>
          </a:p>
          <a:p>
            <a:r>
              <a:rPr lang="en-US" dirty="0"/>
              <a:t>Develop SPIL with SILC.</a:t>
            </a:r>
          </a:p>
          <a:p>
            <a:r>
              <a:rPr lang="en-US" dirty="0"/>
              <a:t>Help to implement SPIL.</a:t>
            </a:r>
          </a:p>
          <a:p>
            <a:r>
              <a:rPr lang="en-US" dirty="0"/>
              <a:t>Comply with CIL Standards &amp; Assurances and the Indicators.</a:t>
            </a:r>
          </a:p>
          <a:p>
            <a:r>
              <a:rPr lang="en-US" dirty="0"/>
              <a:t>Conduct Resource Development Activities.</a:t>
            </a:r>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1329.15 Duties of the SILC.</a:t>
            </a:r>
          </a:p>
        </p:txBody>
      </p:sp>
      <p:sp>
        <p:nvSpPr>
          <p:cNvPr id="2" name="Content Placeholder 1"/>
          <p:cNvSpPr>
            <a:spLocks noGrp="1"/>
          </p:cNvSpPr>
          <p:nvPr>
            <p:ph idx="1"/>
          </p:nvPr>
        </p:nvSpPr>
        <p:spPr/>
        <p:txBody>
          <a:bodyPr/>
          <a:lstStyle/>
          <a:p>
            <a:pPr marL="457200" lvl="1" indent="-457200">
              <a:spcAft>
                <a:spcPts val="1200"/>
              </a:spcAft>
              <a:buFont typeface="+mj-lt"/>
              <a:buAutoNum type="arabicParenR"/>
            </a:pPr>
            <a:r>
              <a:rPr lang="en-US" dirty="0"/>
              <a:t>The duties of the SILC are those set forth in section 705(c), (d), and (e) of the Act.</a:t>
            </a:r>
          </a:p>
          <a:p>
            <a:pPr marL="457200" lvl="1" indent="-457200">
              <a:spcAft>
                <a:spcPts val="1200"/>
              </a:spcAft>
              <a:buFont typeface="+mj-lt"/>
              <a:buAutoNum type="arabicParenR"/>
            </a:pPr>
            <a:r>
              <a:rPr lang="en-US" dirty="0"/>
              <a:t>The SILC shall develop the SPIL in accordance with guidelines developed by the Administrator;</a:t>
            </a:r>
            <a:endParaRPr lang="en-US" sz="2000" dirty="0"/>
          </a:p>
          <a:p>
            <a:pPr marL="457200" lvl="1" indent="-457200">
              <a:spcAft>
                <a:spcPts val="1200"/>
              </a:spcAft>
              <a:buFont typeface="+mj-lt"/>
              <a:buAutoNum type="arabicParenR"/>
            </a:pPr>
            <a:r>
              <a:rPr lang="en-US" dirty="0"/>
              <a:t>The SILC shall monitor, review and evaluate the implementation of the SPIL on a regular basis as determined by the SILC and set forth in the SPIL;</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1329.15 Duties of the SILC. </a:t>
            </a:r>
            <a:r>
              <a:rPr lang="en-US" sz="2400" b="0" dirty="0"/>
              <a:t>cont’d.</a:t>
            </a:r>
          </a:p>
        </p:txBody>
      </p:sp>
      <p:sp>
        <p:nvSpPr>
          <p:cNvPr id="2" name="Content Placeholder 1"/>
          <p:cNvSpPr>
            <a:spLocks noGrp="1"/>
          </p:cNvSpPr>
          <p:nvPr>
            <p:ph idx="1"/>
          </p:nvPr>
        </p:nvSpPr>
        <p:spPr>
          <a:xfrm>
            <a:off x="304800" y="1371600"/>
            <a:ext cx="8610600" cy="4876800"/>
          </a:xfrm>
        </p:spPr>
        <p:txBody>
          <a:bodyPr/>
          <a:lstStyle/>
          <a:p>
            <a:pPr marL="457200" lvl="1" indent="-457200">
              <a:spcAft>
                <a:spcPts val="1200"/>
              </a:spcAft>
              <a:buFont typeface="+mj-lt"/>
              <a:buAutoNum type="arabicParenR" startAt="4"/>
            </a:pPr>
            <a:r>
              <a:rPr lang="en-US" dirty="0"/>
              <a:t>The SILC shall meet regularly, and ensure that such meetings are open to the public and sufficient advance notice of such meetings is provided;</a:t>
            </a:r>
            <a:endParaRPr lang="en-US" sz="2000" dirty="0"/>
          </a:p>
          <a:p>
            <a:pPr marL="457200" lvl="1" indent="-457200">
              <a:buFont typeface="+mj-lt"/>
              <a:buAutoNum type="arabicParenR" startAt="4"/>
            </a:pPr>
            <a:r>
              <a:rPr lang="en-US" dirty="0"/>
              <a:t>The SILC shall submit to the Administrator such periodic reports as the Administrator may reasonably request, and keep such records, and afford such access to such records, as the Administrator finds necessary to verify the information in such reports; and</a:t>
            </a:r>
            <a:endParaRPr lang="en-US" sz="2000" dirty="0"/>
          </a:p>
          <a:p>
            <a:pPr marL="0" indent="0">
              <a:buNone/>
            </a:pPr>
            <a:endParaRPr lang="en-US" dirty="0"/>
          </a:p>
          <a:p>
            <a:pPr marL="0" indent="0">
              <a:buNone/>
            </a:pPr>
            <a:r>
              <a:rPr lang="en-US" dirty="0"/>
              <a:t>Right now the reporting is the </a:t>
            </a:r>
            <a:r>
              <a:rPr lang="en-US" dirty="0">
                <a:solidFill>
                  <a:schemeClr val="tx1"/>
                </a:solidFill>
              </a:rPr>
              <a:t>ILS PPR (704)</a:t>
            </a:r>
            <a:r>
              <a:rPr lang="en-US" dirty="0">
                <a:solidFill>
                  <a:srgbClr val="FF0000"/>
                </a:solidFill>
              </a:rPr>
              <a:t> </a:t>
            </a:r>
            <a:r>
              <a:rPr lang="en-US" dirty="0"/>
              <a:t>report submitted to ACL/ILA by the SILC and DSE together.</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1329.15 Duties of the SILC. </a:t>
            </a:r>
            <a:r>
              <a:rPr lang="en-US" sz="2400" b="0" dirty="0"/>
              <a:t>cont’d. 2</a:t>
            </a:r>
          </a:p>
        </p:txBody>
      </p:sp>
      <p:sp>
        <p:nvSpPr>
          <p:cNvPr id="2" name="Content Placeholder 1"/>
          <p:cNvSpPr>
            <a:spLocks noGrp="1"/>
          </p:cNvSpPr>
          <p:nvPr>
            <p:ph idx="1"/>
          </p:nvPr>
        </p:nvSpPr>
        <p:spPr/>
        <p:txBody>
          <a:bodyPr/>
          <a:lstStyle/>
          <a:p>
            <a:pPr marL="514350" indent="-514350">
              <a:spcAft>
                <a:spcPts val="1200"/>
              </a:spcAft>
              <a:buFont typeface="+mj-lt"/>
              <a:buAutoNum type="arabicParenR" startAt="6"/>
            </a:pPr>
            <a:r>
              <a:rPr lang="en-US" sz="2400" dirty="0"/>
              <a:t>The SILC shall, as appropriate, coordinate activities with other entities in the State that provide services similar to or complementary to independent living services, such as entities that facilitate the provision of or provide long-term community-based services and supports.</a:t>
            </a:r>
          </a:p>
          <a:p>
            <a:pPr marL="0" indent="0">
              <a:buNone/>
            </a:pPr>
            <a:r>
              <a:rPr lang="en-US" dirty="0"/>
              <a:t>In carrying out the duties under this section, the SILC may provide contact information for the nearest appropriate CIL. Sharing of such information shall not constitute the direct provision of independent living services as defined in section 705(c)(3) of the Act.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7696200" cy="792162"/>
          </a:xfrm>
        </p:spPr>
        <p:txBody>
          <a:bodyPr/>
          <a:lstStyle/>
          <a:p>
            <a:r>
              <a:rPr lang="en-US" dirty="0"/>
              <a:t>§ 1329.15 Duties of the SILC. </a:t>
            </a:r>
            <a:r>
              <a:rPr lang="en-US" sz="2400" b="0" dirty="0"/>
              <a:t>cont’d. 3</a:t>
            </a:r>
          </a:p>
        </p:txBody>
      </p:sp>
      <p:sp>
        <p:nvSpPr>
          <p:cNvPr id="2" name="Content Placeholder 1"/>
          <p:cNvSpPr>
            <a:spLocks noGrp="1"/>
          </p:cNvSpPr>
          <p:nvPr>
            <p:ph idx="1"/>
          </p:nvPr>
        </p:nvSpPr>
        <p:spPr>
          <a:xfrm>
            <a:off x="76200" y="762000"/>
            <a:ext cx="8839200" cy="5334000"/>
          </a:xfrm>
        </p:spPr>
        <p:txBody>
          <a:bodyPr/>
          <a:lstStyle/>
          <a:p>
            <a:pPr marL="514350" lvl="0" indent="-514350">
              <a:buFont typeface="+mj-lt"/>
              <a:buAutoNum type="alphaLcParenR" startAt="3"/>
            </a:pPr>
            <a:r>
              <a:rPr lang="en-US" dirty="0"/>
              <a:t>The SILC, in conjunction with the DSE, shall prepare a plan for the provision of </a:t>
            </a:r>
            <a:r>
              <a:rPr lang="en-US" u="sng" dirty="0"/>
              <a:t>resources</a:t>
            </a:r>
            <a:r>
              <a:rPr lang="en-US" dirty="0"/>
              <a:t>, including staff and personnel that are </a:t>
            </a:r>
            <a:r>
              <a:rPr lang="en-US" b="1" u="sng" dirty="0"/>
              <a:t>necessary and sufficient </a:t>
            </a:r>
            <a:r>
              <a:rPr lang="en-US" dirty="0"/>
              <a:t>to carry out the functions of the SILC.</a:t>
            </a:r>
          </a:p>
          <a:p>
            <a:pPr marL="457200" lvl="1" indent="0">
              <a:buNone/>
            </a:pPr>
            <a:r>
              <a:rPr lang="en-US" dirty="0"/>
              <a:t>(1) The resource plan amount shall be commensurate, to the extent possible, with the estimated costs related to SILC fulfilment of its duties and authorities consistent with the approved State Plan. (In other words, the full SILC budget.)</a:t>
            </a:r>
            <a:endParaRPr lang="en-US" sz="2000" dirty="0"/>
          </a:p>
          <a:p>
            <a:pPr marL="457200" lvl="1" indent="0">
              <a:buNone/>
            </a:pPr>
            <a:r>
              <a:rPr lang="en-US" dirty="0"/>
              <a:t>(2) Available resources include: Innovation and Expansion (I&amp;E) funds authorized by 29 U.S.C. 721(a)(18); Independent Living Subchapter B funds; State matching funds; other public funds (such as Social Security reimbursement funds); and private sources.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1329.15 Duties of the SILC. </a:t>
            </a:r>
            <a:r>
              <a:rPr lang="en-US" sz="2400" b="0" dirty="0"/>
              <a:t>cont’d. 4</a:t>
            </a:r>
          </a:p>
        </p:txBody>
      </p:sp>
      <p:sp>
        <p:nvSpPr>
          <p:cNvPr id="2" name="Content Placeholder 1"/>
          <p:cNvSpPr>
            <a:spLocks noGrp="1"/>
          </p:cNvSpPr>
          <p:nvPr>
            <p:ph idx="1"/>
          </p:nvPr>
        </p:nvSpPr>
        <p:spPr/>
        <p:txBody>
          <a:bodyPr/>
          <a:lstStyle/>
          <a:p>
            <a:pPr marL="457200" lvl="1" indent="0">
              <a:spcAft>
                <a:spcPts val="1200"/>
              </a:spcAft>
              <a:buNone/>
            </a:pPr>
            <a:r>
              <a:rPr lang="en-US" dirty="0"/>
              <a:t>(3) In accordance with § 1329.10(a)(1), no more than 30 percent of the State's allocation of Subchapter B and Subchapter B State matching funds may be used to fund the resource plan, </a:t>
            </a:r>
            <a:r>
              <a:rPr lang="en-US" u="sng" dirty="0"/>
              <a:t>unless the approved SPIL provides that more than 30 percent is needed and justifies the greater percentage</a:t>
            </a:r>
            <a:r>
              <a:rPr lang="en-US" dirty="0"/>
              <a:t>.</a:t>
            </a:r>
            <a:endParaRPr lang="en-US" sz="2000" dirty="0"/>
          </a:p>
          <a:p>
            <a:pPr marL="457200" lvl="1" indent="0">
              <a:spcAft>
                <a:spcPts val="1200"/>
              </a:spcAft>
              <a:buNone/>
            </a:pPr>
            <a:r>
              <a:rPr lang="en-US" dirty="0"/>
              <a:t>(4) No conditions or requirements may be included in the SILC's resource plan that may compromise the </a:t>
            </a:r>
            <a:r>
              <a:rPr lang="en-US" u="sng" dirty="0"/>
              <a:t>independence of the SILC</a:t>
            </a:r>
            <a:r>
              <a:rPr lang="en-US" dirty="0"/>
              <a:t>.</a:t>
            </a:r>
            <a:endParaRPr lang="en-US" sz="2000" dirty="0"/>
          </a:p>
          <a:p>
            <a:pPr marL="457200" lvl="1" indent="0">
              <a:spcAft>
                <a:spcPts val="1200"/>
              </a:spcAft>
              <a:buNone/>
            </a:pPr>
            <a:r>
              <a:rPr lang="en-US" sz="2000" dirty="0"/>
              <a:t>(5) </a:t>
            </a:r>
            <a:r>
              <a:rPr lang="en-US" dirty="0"/>
              <a:t>The SILC is responsible for the proper expenditure of funds and use of resources that it receives under the resource plan.</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1329.15 Duties of the SILC. </a:t>
            </a:r>
            <a:r>
              <a:rPr lang="en-US" sz="2400" b="0" dirty="0"/>
              <a:t>cont’d. 5</a:t>
            </a:r>
          </a:p>
        </p:txBody>
      </p:sp>
      <p:sp>
        <p:nvSpPr>
          <p:cNvPr id="2" name="Content Placeholder 1"/>
          <p:cNvSpPr>
            <a:spLocks noGrp="1"/>
          </p:cNvSpPr>
          <p:nvPr>
            <p:ph idx="1"/>
          </p:nvPr>
        </p:nvSpPr>
        <p:spPr/>
        <p:txBody>
          <a:bodyPr/>
          <a:lstStyle/>
          <a:p>
            <a:pPr marL="457200" lvl="1" indent="0">
              <a:buNone/>
            </a:pPr>
            <a:r>
              <a:rPr lang="en-US" dirty="0"/>
              <a:t>(6) A description of the SILC's resource plan must be included in the State plan. The plan should include:</a:t>
            </a:r>
            <a:endParaRPr lang="en-US" sz="2000" dirty="0"/>
          </a:p>
          <a:p>
            <a:pPr marL="1428750" lvl="2" indent="-514350">
              <a:buFont typeface="+mj-lt"/>
              <a:buAutoNum type="romanLcPeriod"/>
            </a:pPr>
            <a:r>
              <a:rPr lang="en-US" dirty="0"/>
              <a:t>Staff/personnel;</a:t>
            </a:r>
            <a:endParaRPr lang="en-US" sz="2400" dirty="0"/>
          </a:p>
          <a:p>
            <a:pPr marL="1428750" lvl="2" indent="-514350">
              <a:buFont typeface="+mj-lt"/>
              <a:buAutoNum type="romanLcPeriod"/>
            </a:pPr>
            <a:r>
              <a:rPr lang="en-US" dirty="0"/>
              <a:t>Operating expenses;</a:t>
            </a:r>
            <a:endParaRPr lang="en-US" sz="2400" dirty="0"/>
          </a:p>
          <a:p>
            <a:pPr marL="1428750" lvl="2" indent="-514350">
              <a:buFont typeface="+mj-lt"/>
              <a:buAutoNum type="romanLcPeriod"/>
            </a:pPr>
            <a:r>
              <a:rPr lang="en-US" dirty="0"/>
              <a:t>Council compensation and expenses;</a:t>
            </a:r>
            <a:endParaRPr lang="en-US" sz="2800" dirty="0"/>
          </a:p>
          <a:p>
            <a:pPr marL="1428750" lvl="2" indent="-514350">
              <a:buFont typeface="+mj-lt"/>
              <a:buAutoNum type="romanLcPeriod"/>
            </a:pPr>
            <a:r>
              <a:rPr lang="en-US" dirty="0"/>
              <a:t>Meeting expenses, including public hearing expenses, such as meeting space, alternate formats, interpreters, and other accommodations;</a:t>
            </a:r>
            <a:endParaRPr lang="en-US" sz="2000" dirty="0"/>
          </a:p>
          <a:p>
            <a:pPr marL="1428750" lvl="2" indent="-514350">
              <a:buFont typeface="+mj-lt"/>
              <a:buAutoNum type="romanLcPeriod"/>
            </a:pPr>
            <a:r>
              <a:rPr lang="en-US" dirty="0"/>
              <a:t>Resources to attend and/or secure training for staff and Council members; and</a:t>
            </a:r>
            <a:endParaRPr lang="en-US" sz="2400" dirty="0"/>
          </a:p>
          <a:p>
            <a:pPr marL="1428750" lvl="2" indent="-514350">
              <a:buFont typeface="+mj-lt"/>
              <a:buAutoNum type="romanLcPeriod"/>
            </a:pPr>
            <a:r>
              <a:rPr lang="en-US" dirty="0"/>
              <a:t>Other costs as appropriate.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534400" cy="792162"/>
          </a:xfrm>
        </p:spPr>
        <p:txBody>
          <a:bodyPr/>
          <a:lstStyle/>
          <a:p>
            <a:r>
              <a:rPr lang="en-US" dirty="0"/>
              <a:t>§ 1329.15 Duties of the SILC. </a:t>
            </a:r>
            <a:r>
              <a:rPr lang="en-US" sz="2400" b="0" dirty="0"/>
              <a:t>cont’d. 6</a:t>
            </a:r>
            <a:endParaRPr lang="en-US" dirty="0"/>
          </a:p>
        </p:txBody>
      </p:sp>
      <p:sp>
        <p:nvSpPr>
          <p:cNvPr id="2" name="Content Placeholder 1"/>
          <p:cNvSpPr>
            <a:spLocks noGrp="1"/>
          </p:cNvSpPr>
          <p:nvPr>
            <p:ph idx="1"/>
          </p:nvPr>
        </p:nvSpPr>
        <p:spPr>
          <a:xfrm>
            <a:off x="304800" y="1066800"/>
            <a:ext cx="8305800" cy="5029200"/>
          </a:xfrm>
        </p:spPr>
        <p:txBody>
          <a:bodyPr/>
          <a:lstStyle/>
          <a:p>
            <a:pPr marL="0" indent="0">
              <a:buNone/>
            </a:pPr>
            <a:r>
              <a:rPr lang="en-US" sz="2400" dirty="0"/>
              <a:t>[Notice the “sufficient funds” requirement in (c) above and what those can include:</a:t>
            </a:r>
            <a:endParaRPr lang="en-US" sz="2300" dirty="0"/>
          </a:p>
          <a:p>
            <a:pPr marL="400050" lvl="1" indent="0">
              <a:buNone/>
            </a:pPr>
            <a:r>
              <a:rPr lang="en-US" sz="2300" dirty="0"/>
              <a:t>  a. Sufficient funds received from</a:t>
            </a:r>
          </a:p>
          <a:p>
            <a:pPr marL="400050" lvl="1" indent="0">
              <a:buNone/>
            </a:pPr>
            <a:r>
              <a:rPr lang="en-US" sz="2300" dirty="0"/>
              <a:t>	</a:t>
            </a:r>
            <a:r>
              <a:rPr lang="en-US" sz="2300" dirty="0" err="1"/>
              <a:t>i</a:t>
            </a:r>
            <a:r>
              <a:rPr lang="en-US" sz="2300" dirty="0"/>
              <a:t>.  Title VII, Subchapter B funds;</a:t>
            </a:r>
          </a:p>
          <a:p>
            <a:pPr marL="1313180" lvl="1" indent="-913130">
              <a:buNone/>
            </a:pPr>
            <a:r>
              <a:rPr lang="en-US" sz="2300" dirty="0"/>
              <a:t>	1. If the resource plan includes Title VII, Subchapter B funds, the State Plan provides justification of the percentage of Subchapter B funds to be used if the percentage exceeds 30 per cent of Title VII, Subchapter B funds received by the state.</a:t>
            </a:r>
          </a:p>
          <a:p>
            <a:pPr marL="1370330" lvl="1" indent="-514350">
              <a:buAutoNum type="romanLcPeriod" startAt="2"/>
            </a:pPr>
            <a:r>
              <a:rPr lang="en-US" sz="2300" dirty="0"/>
              <a:t>Funds for innovation and expansion activities under Sec. 101 (a)(18) of the Act, 29 U.S.C. Sec 721(a)(18)</a:t>
            </a:r>
          </a:p>
          <a:p>
            <a:pPr marL="1370330" lvl="1" indent="-514350">
              <a:buAutoNum type="romanLcPeriod" startAt="2"/>
            </a:pPr>
            <a:r>
              <a:rPr lang="en-US" sz="2300" dirty="0"/>
              <a:t>Other public and private sources.]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1329.15 Duties of the SILC. </a:t>
            </a:r>
            <a:r>
              <a:rPr lang="en-US" sz="2400" b="0" dirty="0"/>
              <a:t>cont’d 7</a:t>
            </a:r>
          </a:p>
        </p:txBody>
      </p:sp>
      <p:sp>
        <p:nvSpPr>
          <p:cNvPr id="2" name="Content Placeholder 1"/>
          <p:cNvSpPr>
            <a:spLocks noGrp="1"/>
          </p:cNvSpPr>
          <p:nvPr>
            <p:ph idx="1"/>
          </p:nvPr>
        </p:nvSpPr>
        <p:spPr/>
        <p:txBody>
          <a:bodyPr/>
          <a:lstStyle/>
          <a:p>
            <a:pPr marL="514350" lvl="0" indent="-514350">
              <a:spcAft>
                <a:spcPts val="1200"/>
              </a:spcAft>
              <a:buFont typeface="+mj-lt"/>
              <a:buAutoNum type="alphaLcParenR" startAt="4"/>
            </a:pPr>
            <a:r>
              <a:rPr lang="en-US" dirty="0"/>
              <a:t>The SILC shall carry out the activities in paragraph (a), to better serve individuals with significant disabilities and help achieve the purpose of section 701 of the Act.</a:t>
            </a:r>
          </a:p>
          <a:p>
            <a:pPr marL="514350" lvl="0" indent="-514350">
              <a:buFont typeface="+mj-lt"/>
              <a:buAutoNum type="alphaLcParenR" startAt="4"/>
            </a:pPr>
            <a:r>
              <a:rPr lang="en-US" dirty="0"/>
              <a:t>The SILC shall, consistent with State law, </a:t>
            </a:r>
            <a:r>
              <a:rPr lang="en-US" u="sng" dirty="0"/>
              <a:t>supervise and evaluate its staff</a:t>
            </a:r>
            <a:r>
              <a:rPr lang="en-US" dirty="0"/>
              <a:t> and other personnel as may be necessary to carry out its functions under this section.</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you will learn</a:t>
            </a:r>
          </a:p>
        </p:txBody>
      </p:sp>
      <p:sp>
        <p:nvSpPr>
          <p:cNvPr id="2" name="Content Placeholder 1"/>
          <p:cNvSpPr>
            <a:spLocks noGrp="1"/>
          </p:cNvSpPr>
          <p:nvPr>
            <p:ph idx="1"/>
          </p:nvPr>
        </p:nvSpPr>
        <p:spPr/>
        <p:txBody>
          <a:bodyPr/>
          <a:lstStyle/>
          <a:p>
            <a:r>
              <a:rPr lang="en-US" dirty="0"/>
              <a:t>The regulations and indicators regarding the duties, standards, and authorities of all the IL Network partners (CILs, SILC, and DSE). </a:t>
            </a:r>
          </a:p>
          <a:p>
            <a:r>
              <a:rPr lang="en-US" dirty="0"/>
              <a:t>SILC responsibilities related to Uniform Administrative Requirements, Lobbying, Conflicts of Interest, and Codes of Ethical Conduct.</a:t>
            </a:r>
            <a:br>
              <a:rPr lang="en-US" dirty="0"/>
            </a:b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7696200" cy="792162"/>
          </a:xfrm>
        </p:spPr>
        <p:txBody>
          <a:bodyPr/>
          <a:lstStyle/>
          <a:p>
            <a:r>
              <a:rPr lang="en-US" dirty="0"/>
              <a:t>§ 1329.16 Authorities of the SILC.</a:t>
            </a:r>
          </a:p>
        </p:txBody>
      </p:sp>
      <p:sp>
        <p:nvSpPr>
          <p:cNvPr id="2" name="Content Placeholder 1"/>
          <p:cNvSpPr>
            <a:spLocks noGrp="1"/>
          </p:cNvSpPr>
          <p:nvPr>
            <p:ph idx="1"/>
          </p:nvPr>
        </p:nvSpPr>
        <p:spPr>
          <a:xfrm>
            <a:off x="76200" y="838200"/>
            <a:ext cx="8763000" cy="5410200"/>
          </a:xfrm>
        </p:spPr>
        <p:txBody>
          <a:bodyPr/>
          <a:lstStyle/>
          <a:p>
            <a:pPr marL="457200" lvl="0" indent="-457200">
              <a:buFont typeface="+mj-lt"/>
              <a:buAutoNum type="alphaLcParenR"/>
            </a:pPr>
            <a:r>
              <a:rPr lang="en-US" sz="2350" dirty="0"/>
              <a:t>The SILC </a:t>
            </a:r>
            <a:r>
              <a:rPr lang="en-US" sz="2350" b="1" u="sng" dirty="0"/>
              <a:t>may</a:t>
            </a:r>
            <a:r>
              <a:rPr lang="en-US" sz="2350" dirty="0"/>
              <a:t> conduct the following discretionary activities, as authorized and described in the approved State Plan:</a:t>
            </a:r>
          </a:p>
          <a:p>
            <a:pPr marL="800100" lvl="1" indent="-457200">
              <a:buFont typeface="+mj-lt"/>
              <a:buAutoNum type="arabicParenR"/>
            </a:pPr>
            <a:r>
              <a:rPr lang="en-US" sz="2350" dirty="0"/>
              <a:t>Work with Centers for Independent Living to coordinate services with public and private entities to improve services provided to individuals with disabilities;</a:t>
            </a:r>
          </a:p>
          <a:p>
            <a:pPr marL="800100" lvl="1" indent="-457200">
              <a:buFont typeface="+mj-lt"/>
              <a:buAutoNum type="arabicParenR"/>
            </a:pPr>
            <a:r>
              <a:rPr lang="en-US" sz="2350" dirty="0"/>
              <a:t>Conduct resource development activities to support the activities described in the approved SPIL and/or to support the provision of independent living services by Centers for Independent Living; and</a:t>
            </a:r>
          </a:p>
          <a:p>
            <a:pPr marL="800100" lvl="1" indent="-457200">
              <a:buFont typeface="+mj-lt"/>
              <a:buAutoNum type="arabicParenR"/>
            </a:pPr>
            <a:r>
              <a:rPr lang="en-US" sz="2350" dirty="0"/>
              <a:t>Perform such other functions, consistent with the purpose of this part and comparable to other functions described in section 705(c) of the Act, as the Council determines to be appropriate and authorized in the approved SPIL (including advocacy).</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1329.16 Authorities of the SILC. </a:t>
            </a:r>
            <a:r>
              <a:rPr lang="en-US" sz="2400" b="0" dirty="0"/>
              <a:t>cont’d.</a:t>
            </a:r>
          </a:p>
        </p:txBody>
      </p:sp>
      <p:sp>
        <p:nvSpPr>
          <p:cNvPr id="2" name="Content Placeholder 1"/>
          <p:cNvSpPr>
            <a:spLocks noGrp="1"/>
          </p:cNvSpPr>
          <p:nvPr>
            <p:ph idx="1"/>
          </p:nvPr>
        </p:nvSpPr>
        <p:spPr/>
        <p:txBody>
          <a:bodyPr/>
          <a:lstStyle/>
          <a:p>
            <a:pPr marL="514350" lvl="0" indent="-514350">
              <a:spcAft>
                <a:spcPts val="1200"/>
              </a:spcAft>
              <a:buFont typeface="+mj-lt"/>
              <a:buAutoNum type="alphaLcParenR" startAt="2"/>
            </a:pPr>
            <a:r>
              <a:rPr lang="en-US" sz="2400" dirty="0"/>
              <a:t>In undertaking the foregoing duties and authorities, the SILC shall:</a:t>
            </a:r>
          </a:p>
          <a:p>
            <a:pPr marL="914400" lvl="1" indent="-457200">
              <a:spcAft>
                <a:spcPts val="1200"/>
              </a:spcAft>
              <a:buFont typeface="+mj-lt"/>
              <a:buAutoNum type="arabicParenR"/>
            </a:pPr>
            <a:r>
              <a:rPr lang="en-US" dirty="0"/>
              <a:t>Coordinate with the CILs in order to avoid conflicting or overlapping activities within the CILs' established service areas;</a:t>
            </a:r>
          </a:p>
          <a:p>
            <a:pPr marL="914400" lvl="1" indent="-457200">
              <a:spcAft>
                <a:spcPts val="1200"/>
              </a:spcAft>
              <a:buFont typeface="+mj-lt"/>
              <a:buAutoNum type="arabicParenR"/>
            </a:pPr>
            <a:r>
              <a:rPr lang="en-US" dirty="0"/>
              <a:t>Not engage in activities that constitute the direct provision of IL services to individuals, including the IL core services; and</a:t>
            </a:r>
          </a:p>
          <a:p>
            <a:pPr marL="914400" lvl="1" indent="-457200">
              <a:buFont typeface="+mj-lt"/>
              <a:buAutoNum type="arabicParenR"/>
            </a:pPr>
            <a:r>
              <a:rPr lang="en-US" dirty="0"/>
              <a:t>Comply with Federal prohibitions against lobbying.</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382000" cy="792162"/>
          </a:xfrm>
        </p:spPr>
        <p:txBody>
          <a:bodyPr/>
          <a:lstStyle/>
          <a:p>
            <a:r>
              <a:rPr lang="en-US" sz="2750" dirty="0"/>
              <a:t>Many of the things we are discussing require policies and procedures for the SILC</a:t>
            </a:r>
          </a:p>
        </p:txBody>
      </p:sp>
      <p:sp>
        <p:nvSpPr>
          <p:cNvPr id="2" name="Content Placeholder 1"/>
          <p:cNvSpPr>
            <a:spLocks noGrp="1"/>
          </p:cNvSpPr>
          <p:nvPr>
            <p:ph idx="1"/>
          </p:nvPr>
        </p:nvSpPr>
        <p:spPr>
          <a:xfrm>
            <a:off x="228600" y="1143000"/>
            <a:ext cx="8763000" cy="4953000"/>
          </a:xfrm>
        </p:spPr>
        <p:txBody>
          <a:bodyPr/>
          <a:lstStyle/>
          <a:p>
            <a:r>
              <a:rPr lang="en-US" sz="2500" dirty="0"/>
              <a:t>Whether or not your SILC is a 501(c)(3) you need written and Council approved policies and procedures.</a:t>
            </a:r>
          </a:p>
          <a:p>
            <a:r>
              <a:rPr lang="en-US" sz="2500" dirty="0"/>
              <a:t>The SILC Indicators (effective January 31, 2018) include some areas for policies.</a:t>
            </a:r>
          </a:p>
          <a:p>
            <a:r>
              <a:rPr lang="en-US" sz="2500" dirty="0"/>
              <a:t>If you don’t have a copy of the SILC Indicators and the SILC and DSE Assurances you can find them on the ILRU website at </a:t>
            </a:r>
            <a:r>
              <a:rPr lang="en-US" sz="2500" dirty="0">
                <a:solidFill>
                  <a:srgbClr val="00B0F0"/>
                </a:solidFill>
                <a:hlinkClick r:id="rId2"/>
              </a:rPr>
              <a:t>https://www.ilru.org/sites/default/files/publications/SILC%20Indicators%20and%20SILC%20and%20DSE%20Assurances%201.2018.pdf</a:t>
            </a:r>
            <a:endParaRPr lang="en-US" sz="2500" dirty="0">
              <a:solidFill>
                <a:srgbClr val="00B0F0"/>
              </a:solidFill>
            </a:endParaRPr>
          </a:p>
          <a:p>
            <a:r>
              <a:rPr lang="en-US" sz="2500" dirty="0"/>
              <a:t>Your SILC should have these policies completed for Council approval. Here are a few you want to know about.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Appointment process</a:t>
            </a:r>
          </a:p>
        </p:txBody>
      </p:sp>
      <p:sp>
        <p:nvSpPr>
          <p:cNvPr id="2" name="Content Placeholder 1"/>
          <p:cNvSpPr>
            <a:spLocks noGrp="1"/>
          </p:cNvSpPr>
          <p:nvPr>
            <p:ph idx="1"/>
          </p:nvPr>
        </p:nvSpPr>
        <p:spPr/>
        <p:txBody>
          <a:bodyPr/>
          <a:lstStyle/>
          <a:p>
            <a:pPr marL="514350" indent="-514350">
              <a:buNone/>
            </a:pPr>
            <a:r>
              <a:rPr lang="en-US" dirty="0"/>
              <a:t>(2) The SILC maintains regular communication with the appointing authority to ensure efficiency and timeliness of the appointment process. </a:t>
            </a:r>
          </a:p>
          <a:p>
            <a:pPr marL="514350" indent="-514350">
              <a:buNone/>
            </a:pPr>
            <a:endParaRPr lang="en-US" dirty="0"/>
          </a:p>
          <a:p>
            <a:pPr marL="514350" indent="-514350">
              <a:buNone/>
            </a:pPr>
            <a:r>
              <a:rPr lang="en-US" dirty="0"/>
              <a:t>	Notice that it is the SILC – either the chair or the staff, typically – that should have contact with the governor’s office regarding appointments to the SILC.</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Training for Council members</a:t>
            </a:r>
          </a:p>
        </p:txBody>
      </p:sp>
      <p:sp>
        <p:nvSpPr>
          <p:cNvPr id="2" name="Content Placeholder 1"/>
          <p:cNvSpPr>
            <a:spLocks noGrp="1"/>
          </p:cNvSpPr>
          <p:nvPr>
            <p:ph idx="1"/>
          </p:nvPr>
        </p:nvSpPr>
        <p:spPr/>
        <p:txBody>
          <a:bodyPr/>
          <a:lstStyle/>
          <a:p>
            <a:pPr marL="514350" indent="-514350">
              <a:buNone/>
            </a:pPr>
            <a:r>
              <a:rPr lang="en-US" dirty="0"/>
              <a:t>(3) The SILC maintains individual training plans for members that adhere to the SILC Training and Technical Assistance Center’s SILC training curriculum. </a:t>
            </a:r>
          </a:p>
          <a:p>
            <a:pPr marL="0" indent="0">
              <a:buNone/>
            </a:pPr>
            <a:r>
              <a:rPr lang="en-US" dirty="0"/>
              <a:t>Go to </a:t>
            </a:r>
            <a:r>
              <a:rPr lang="en-US" dirty="0">
                <a:hlinkClick r:id="rId2"/>
              </a:rPr>
              <a:t>http://www.ilru.org/projects/silc-net</a:t>
            </a:r>
            <a:r>
              <a:rPr lang="en-US" dirty="0"/>
              <a:t> for resources. At a minimum we recommend that you use the </a:t>
            </a:r>
            <a:r>
              <a:rPr lang="en-US" u="sng" dirty="0"/>
              <a:t>Guidebook for SILC Chairpersons, Members and Administrators</a:t>
            </a:r>
            <a:r>
              <a:rPr lang="en-US" dirty="0"/>
              <a:t> as a training resource, using the chapters as your training curriculum. It is found at </a:t>
            </a:r>
            <a:r>
              <a:rPr lang="en-US" dirty="0">
                <a:hlinkClick r:id="rId3"/>
              </a:rPr>
              <a:t>https://www.ilru.org/guidebook-for-silc-chairpersons-members-and-administrators</a:t>
            </a:r>
            <a:endParaRPr lang="en-US" dirty="0"/>
          </a:p>
          <a:p>
            <a:pPr marL="0" indent="0">
              <a:buNone/>
            </a:pPr>
            <a:endParaRPr lang="en-US" dirty="0"/>
          </a:p>
          <a:p>
            <a:pPr marL="0" indent="0">
              <a:buNone/>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Public input into development of SPIL</a:t>
            </a:r>
          </a:p>
        </p:txBody>
      </p:sp>
      <p:sp>
        <p:nvSpPr>
          <p:cNvPr id="2" name="Content Placeholder 1"/>
          <p:cNvSpPr>
            <a:spLocks noGrp="1"/>
          </p:cNvSpPr>
          <p:nvPr>
            <p:ph idx="1"/>
          </p:nvPr>
        </p:nvSpPr>
        <p:spPr/>
        <p:txBody>
          <a:bodyPr/>
          <a:lstStyle/>
          <a:p>
            <a:pPr marL="514350" indent="-514350">
              <a:buNone/>
            </a:pPr>
            <a:r>
              <a:rPr lang="en-US" dirty="0"/>
              <a:t>(4) The SILC receives public input into the development of the State Plan for Independent Living in accordance with 45 CFR 1329.17(f) ensuring: </a:t>
            </a:r>
          </a:p>
          <a:p>
            <a:pPr marL="514350" indent="-514350">
              <a:buNone/>
            </a:pPr>
            <a:r>
              <a:rPr lang="en-US" dirty="0"/>
              <a:t>a.  Adequate documentation of the development process, including but not limited to a written process setting forth how input will be gathered from the state’s centers for independent living and individuals with disabilities without the state, and the process for how the information collected is considered.</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543800" cy="792162"/>
          </a:xfrm>
        </p:spPr>
        <p:txBody>
          <a:bodyPr/>
          <a:lstStyle/>
          <a:p>
            <a:r>
              <a:rPr lang="en-US" dirty="0"/>
              <a:t>Public input into development of SPIL, </a:t>
            </a:r>
            <a:r>
              <a:rPr lang="en-US" sz="2400" b="0" dirty="0"/>
              <a:t>cont’d.</a:t>
            </a:r>
          </a:p>
        </p:txBody>
      </p:sp>
      <p:sp>
        <p:nvSpPr>
          <p:cNvPr id="2" name="Content Placeholder 1"/>
          <p:cNvSpPr>
            <a:spLocks noGrp="1"/>
          </p:cNvSpPr>
          <p:nvPr>
            <p:ph idx="1"/>
          </p:nvPr>
        </p:nvSpPr>
        <p:spPr>
          <a:xfrm>
            <a:off x="304800" y="1219200"/>
            <a:ext cx="8610600" cy="5029200"/>
          </a:xfrm>
        </p:spPr>
        <p:txBody>
          <a:bodyPr/>
          <a:lstStyle/>
          <a:p>
            <a:pPr marL="514350" indent="-514350">
              <a:buNone/>
            </a:pPr>
            <a:r>
              <a:rPr lang="en-US" dirty="0"/>
              <a:t>(4) The SILC receives public input into the development of the State Plan for Independent Living in accordance with 45 CFR 1329.17(f) ensuring: </a:t>
            </a:r>
          </a:p>
          <a:p>
            <a:pPr marL="514350" indent="-514350">
              <a:buNone/>
            </a:pPr>
            <a:r>
              <a:rPr lang="en-US" dirty="0"/>
              <a:t>b.  All meetings regarding State Plan development and review are open to the public and provide advance notice of such meetings in accordance with existing State and federal laws and 45 CFR 1329.17(f)(2)(</a:t>
            </a:r>
            <a:r>
              <a:rPr lang="en-US" dirty="0" err="1"/>
              <a:t>i</a:t>
            </a:r>
            <a:r>
              <a:rPr lang="en-US" dirty="0"/>
              <a:t>)-(ii).</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391400" cy="792162"/>
          </a:xfrm>
        </p:spPr>
        <p:txBody>
          <a:bodyPr/>
          <a:lstStyle/>
          <a:p>
            <a:r>
              <a:rPr lang="en-US" dirty="0"/>
              <a:t>Public input into development of SPIL, </a:t>
            </a:r>
            <a:r>
              <a:rPr lang="en-US" sz="2400" b="0" dirty="0"/>
              <a:t>cont’d. 2</a:t>
            </a:r>
          </a:p>
        </p:txBody>
      </p:sp>
      <p:sp>
        <p:nvSpPr>
          <p:cNvPr id="2" name="Content Placeholder 1"/>
          <p:cNvSpPr>
            <a:spLocks noGrp="1"/>
          </p:cNvSpPr>
          <p:nvPr>
            <p:ph idx="1"/>
          </p:nvPr>
        </p:nvSpPr>
        <p:spPr>
          <a:xfrm>
            <a:off x="304800" y="1143000"/>
            <a:ext cx="8610600" cy="5029200"/>
          </a:xfrm>
        </p:spPr>
        <p:txBody>
          <a:bodyPr/>
          <a:lstStyle/>
          <a:p>
            <a:pPr marL="514350" indent="-514350">
              <a:buNone/>
            </a:pPr>
            <a:r>
              <a:rPr lang="en-US" dirty="0"/>
              <a:t>(4) The SILC receives public input into the development of the State Plan for Independent Living in accordance with 45 CFR 1329.17(f) ensuring: </a:t>
            </a:r>
          </a:p>
          <a:p>
            <a:pPr marL="514350" indent="-514350">
              <a:buNone/>
            </a:pPr>
            <a:r>
              <a:rPr lang="en-US" dirty="0"/>
              <a:t>c.  Meetings seeking public input regarding the State Plan provide advance notice of such meetings in accordance with existing State and federal laws, and 45 CFR 1329.17(f)(2)(</a:t>
            </a:r>
            <a:r>
              <a:rPr lang="en-US" dirty="0" err="1"/>
              <a:t>i</a:t>
            </a:r>
            <a:r>
              <a:rPr lang="en-US" dirty="0"/>
              <a: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7620000" cy="792162"/>
          </a:xfrm>
        </p:spPr>
        <p:txBody>
          <a:bodyPr/>
          <a:lstStyle/>
          <a:p>
            <a:r>
              <a:rPr lang="en-US" dirty="0"/>
              <a:t>Public input into development of SPIL, </a:t>
            </a:r>
            <a:r>
              <a:rPr lang="en-US" sz="2400" b="0" dirty="0"/>
              <a:t>cont’d. 3</a:t>
            </a:r>
          </a:p>
        </p:txBody>
      </p:sp>
      <p:sp>
        <p:nvSpPr>
          <p:cNvPr id="2" name="Content Placeholder 1"/>
          <p:cNvSpPr>
            <a:spLocks noGrp="1"/>
          </p:cNvSpPr>
          <p:nvPr>
            <p:ph idx="1"/>
          </p:nvPr>
        </p:nvSpPr>
        <p:spPr/>
        <p:txBody>
          <a:bodyPr/>
          <a:lstStyle/>
          <a:p>
            <a:pPr marL="514350" indent="-514350">
              <a:buNone/>
            </a:pPr>
            <a:r>
              <a:rPr lang="en-US" dirty="0"/>
              <a:t>(4) The SILC receives public input into the development of the State Plan for Independent Living in accordance with 45 CFR 1329.17(f) ensuring: </a:t>
            </a:r>
          </a:p>
          <a:p>
            <a:pPr marL="514350" indent="-514350">
              <a:buNone/>
            </a:pPr>
            <a:r>
              <a:rPr lang="en-US" dirty="0"/>
              <a:t>d.  Public meeting locations, where public input is being taken, are accessible to all people with disabilities, including, but not limited to:</a:t>
            </a:r>
          </a:p>
          <a:p>
            <a:pPr marL="571500" indent="-571500">
              <a:buAutoNum type="romanLcPeriod"/>
            </a:pPr>
            <a:r>
              <a:rPr lang="en-US" dirty="0"/>
              <a:t>proximity to public transportation</a:t>
            </a:r>
          </a:p>
          <a:p>
            <a:pPr marL="571500" indent="-571500">
              <a:buAutoNum type="romanLcPeriod"/>
            </a:pPr>
            <a:r>
              <a:rPr lang="en-US" dirty="0"/>
              <a:t>physical accessibility, and </a:t>
            </a:r>
          </a:p>
          <a:p>
            <a:pPr marL="571500" indent="-571500">
              <a:buAutoNum type="romanLcPeriod"/>
            </a:pPr>
            <a:r>
              <a:rPr lang="en-US" dirty="0"/>
              <a:t>effective communication and accommodations that include auxiliary aids and services, necessary to make the meeting accessible to all people with disabilities.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3" name="Rectangle 7"/>
          <p:cNvSpPr>
            <a:spLocks noGrp="1" noChangeArrowheads="1"/>
          </p:cNvSpPr>
          <p:nvPr>
            <p:ph type="title"/>
          </p:nvPr>
        </p:nvSpPr>
        <p:spPr>
          <a:xfrm>
            <a:off x="152400" y="304800"/>
            <a:ext cx="7696200" cy="715963"/>
          </a:xfrm>
        </p:spPr>
        <p:txBody>
          <a:bodyPr/>
          <a:lstStyle/>
          <a:p>
            <a:pPr>
              <a:defRPr/>
            </a:pPr>
            <a:r>
              <a:rPr lang="en-US" dirty="0"/>
              <a:t>The Rehabilitation Act</a:t>
            </a:r>
          </a:p>
        </p:txBody>
      </p:sp>
      <p:sp>
        <p:nvSpPr>
          <p:cNvPr id="21507" name="Rectangle 3"/>
          <p:cNvSpPr>
            <a:spLocks noGrp="1" noChangeArrowheads="1"/>
          </p:cNvSpPr>
          <p:nvPr>
            <p:ph type="body" idx="1"/>
          </p:nvPr>
        </p:nvSpPr>
        <p:spPr>
          <a:xfrm>
            <a:off x="457200" y="1143000"/>
            <a:ext cx="8534400" cy="4876800"/>
          </a:xfrm>
        </p:spPr>
        <p:txBody>
          <a:bodyPr/>
          <a:lstStyle/>
          <a:p>
            <a:pPr>
              <a:buFontTx/>
              <a:buChar char="•"/>
            </a:pPr>
            <a:r>
              <a:rPr lang="en-US" altLang="en-US" dirty="0">
                <a:ea typeface="MS PGothic" panose="020B0600070205080204" pitchFamily="34" charset="-128"/>
              </a:rPr>
              <a:t>Title I –   Vocational Rehabilitation Services</a:t>
            </a:r>
          </a:p>
          <a:p>
            <a:pPr>
              <a:buFontTx/>
              <a:buChar char="•"/>
            </a:pPr>
            <a:r>
              <a:rPr lang="en-US" altLang="en-US" dirty="0">
                <a:ea typeface="MS PGothic" panose="020B0600070205080204" pitchFamily="34" charset="-128"/>
              </a:rPr>
              <a:t>Title II –  Research &amp; Training</a:t>
            </a:r>
          </a:p>
          <a:p>
            <a:pPr>
              <a:buFontTx/>
              <a:buChar char="•"/>
            </a:pPr>
            <a:r>
              <a:rPr lang="en-US" altLang="en-US" dirty="0">
                <a:ea typeface="MS PGothic" panose="020B0600070205080204" pitchFamily="34" charset="-128"/>
              </a:rPr>
              <a:t>Title III – Professional Development &amp; Special 			         Projects</a:t>
            </a:r>
          </a:p>
          <a:p>
            <a:pPr>
              <a:buFontTx/>
              <a:buChar char="•"/>
            </a:pPr>
            <a:r>
              <a:rPr lang="en-US" altLang="en-US" dirty="0">
                <a:ea typeface="MS PGothic" panose="020B0600070205080204" pitchFamily="34" charset="-128"/>
              </a:rPr>
              <a:t>Title IV –  Nat’l Council on Disabilities</a:t>
            </a:r>
          </a:p>
          <a:p>
            <a:pPr>
              <a:buFontTx/>
              <a:buChar char="•"/>
            </a:pPr>
            <a:r>
              <a:rPr lang="en-US" altLang="en-US" dirty="0">
                <a:ea typeface="MS PGothic" panose="020B0600070205080204" pitchFamily="34" charset="-128"/>
              </a:rPr>
              <a:t>Title V –   Rights &amp; Advocacy</a:t>
            </a:r>
          </a:p>
          <a:p>
            <a:pPr>
              <a:buFontTx/>
              <a:buChar char="•"/>
            </a:pPr>
            <a:r>
              <a:rPr lang="en-US" altLang="en-US" dirty="0">
                <a:ea typeface="MS PGothic" panose="020B0600070205080204" pitchFamily="34" charset="-128"/>
              </a:rPr>
              <a:t>Title VI –  Employment Opportunity</a:t>
            </a:r>
          </a:p>
          <a:p>
            <a:pPr>
              <a:buFontTx/>
              <a:buChar char="•"/>
            </a:pPr>
            <a:r>
              <a:rPr lang="en-US" altLang="en-US" b="1" dirty="0">
                <a:ea typeface="MS PGothic" panose="020B0600070205080204" pitchFamily="34" charset="-128"/>
              </a:rPr>
              <a:t>Title VII – Independent Living Services</a:t>
            </a: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t>4</a:t>
            </a:fld>
            <a:endParaRPr lang="en-US"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7620000" cy="792162"/>
          </a:xfrm>
        </p:spPr>
        <p:txBody>
          <a:bodyPr/>
          <a:lstStyle/>
          <a:p>
            <a:r>
              <a:rPr lang="en-US" dirty="0"/>
              <a:t>Public input into development of SPIL, </a:t>
            </a:r>
            <a:r>
              <a:rPr lang="en-US" sz="2400" b="0" dirty="0"/>
              <a:t>cont’d. 4</a:t>
            </a:r>
          </a:p>
        </p:txBody>
      </p:sp>
      <p:sp>
        <p:nvSpPr>
          <p:cNvPr id="2" name="Content Placeholder 1"/>
          <p:cNvSpPr>
            <a:spLocks noGrp="1"/>
          </p:cNvSpPr>
          <p:nvPr>
            <p:ph idx="1"/>
          </p:nvPr>
        </p:nvSpPr>
        <p:spPr>
          <a:xfrm>
            <a:off x="304800" y="1219200"/>
            <a:ext cx="8610600" cy="5029200"/>
          </a:xfrm>
        </p:spPr>
        <p:txBody>
          <a:bodyPr/>
          <a:lstStyle/>
          <a:p>
            <a:pPr marL="514350" indent="-514350">
              <a:buNone/>
            </a:pPr>
            <a:r>
              <a:rPr lang="en-US" dirty="0"/>
              <a:t>(4) The SILC receives public input into the development of the State Plan for Independent Living in accordance with 45 CFR 1329.17(f) ensuring: </a:t>
            </a:r>
          </a:p>
          <a:p>
            <a:pPr marL="514350" indent="-514350">
              <a:buNone/>
            </a:pPr>
            <a:r>
              <a:rPr lang="en-US" dirty="0"/>
              <a:t>e.  Materials available electronically must be 508 compliant and, upon request, available in alternative and accessible format including other commonly spoken languages.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Input into the SPIL </a:t>
            </a:r>
            <a:r>
              <a:rPr lang="en-US" dirty="0">
                <a:latin typeface="Calibri Light" panose="020F0302020204030204" pitchFamily="34" charset="0"/>
                <a:cs typeface="Calibri Light" panose="020F0302020204030204" pitchFamily="34" charset="0"/>
              </a:rPr>
              <a:t>—</a:t>
            </a:r>
            <a:r>
              <a:rPr lang="en-US" dirty="0"/>
              <a:t> decisions</a:t>
            </a:r>
          </a:p>
        </p:txBody>
      </p:sp>
      <p:sp>
        <p:nvSpPr>
          <p:cNvPr id="2" name="Content Placeholder 1"/>
          <p:cNvSpPr>
            <a:spLocks noGrp="1"/>
          </p:cNvSpPr>
          <p:nvPr>
            <p:ph idx="1"/>
          </p:nvPr>
        </p:nvSpPr>
        <p:spPr/>
        <p:txBody>
          <a:bodyPr/>
          <a:lstStyle/>
          <a:p>
            <a:r>
              <a:rPr lang="en-US" dirty="0"/>
              <a:t>How will the CILs participate with the SILC in garnering consumer input? </a:t>
            </a:r>
          </a:p>
          <a:p>
            <a:r>
              <a:rPr lang="en-US" dirty="0"/>
              <a:t>Do you plan to amend or extend the current SPIL? (The new one has been postponed a year by the federal authorities.)</a:t>
            </a:r>
          </a:p>
          <a:p>
            <a:r>
              <a:rPr lang="en-US" dirty="0">
                <a:solidFill>
                  <a:schemeClr val="tx1"/>
                </a:solidFill>
              </a:rPr>
              <a:t>Substantial and material changes</a:t>
            </a:r>
            <a:r>
              <a:rPr lang="en-US" dirty="0"/>
              <a:t> require the same input process as the full SPIL.</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Monitors, reviews and evaluates the implementation of the SPIL</a:t>
            </a:r>
          </a:p>
        </p:txBody>
      </p:sp>
      <p:sp>
        <p:nvSpPr>
          <p:cNvPr id="2" name="Content Placeholder 1"/>
          <p:cNvSpPr>
            <a:spLocks noGrp="1"/>
          </p:cNvSpPr>
          <p:nvPr>
            <p:ph idx="1"/>
          </p:nvPr>
        </p:nvSpPr>
        <p:spPr>
          <a:xfrm>
            <a:off x="304800" y="1219200"/>
            <a:ext cx="8610600" cy="5029200"/>
          </a:xfrm>
        </p:spPr>
        <p:txBody>
          <a:bodyPr/>
          <a:lstStyle/>
          <a:p>
            <a:pPr marL="514350" indent="-514350">
              <a:buAutoNum type="arabicParenBoth" startAt="5"/>
            </a:pPr>
            <a:r>
              <a:rPr lang="en-US" dirty="0"/>
              <a:t>The SILC monitors, reviews and evaluates the State Plan in accordance with 45 CFR 1329.15(a)(2) ensuring:</a:t>
            </a:r>
          </a:p>
          <a:p>
            <a:pPr marL="1028700" indent="-514350">
              <a:buAutoNum type="alphaLcPeriod"/>
            </a:pPr>
            <a:r>
              <a:rPr lang="en-US" dirty="0"/>
              <a:t>Timely identification of revisions needed due to any material change in State law, state organization, policy or agency operations that affect the administration of the State Plan approved by the Administration for Community Living.</a:t>
            </a:r>
          </a:p>
          <a:p>
            <a:pPr marL="0" indent="0">
              <a:buNone/>
            </a:pPr>
            <a:r>
              <a:rPr lang="en-US" dirty="0"/>
              <a:t>Are you considering an amendment to your SPIL? Is the change “material”?</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 interesting fact...</a:t>
            </a:r>
          </a:p>
        </p:txBody>
      </p:sp>
      <p:sp>
        <p:nvSpPr>
          <p:cNvPr id="2" name="Content Placeholder 1"/>
          <p:cNvSpPr>
            <a:spLocks noGrp="1"/>
          </p:cNvSpPr>
          <p:nvPr>
            <p:ph idx="1"/>
          </p:nvPr>
        </p:nvSpPr>
        <p:spPr/>
        <p:txBody>
          <a:bodyPr/>
          <a:lstStyle/>
          <a:p>
            <a:pPr marL="0" indent="0">
              <a:buNone/>
            </a:pPr>
            <a:r>
              <a:rPr lang="en-US" dirty="0"/>
              <a:t>The SILC cannot provide any direct services except referring someone to a CIL. </a:t>
            </a:r>
          </a:p>
          <a:p>
            <a:r>
              <a:rPr lang="en-US" dirty="0"/>
              <a:t>So if the SPIL you develop addresses service needs for your state and for your unserved or underserved folks, the CILs will have to provide those services.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 if the CILs are doing a lot of the work...</a:t>
            </a:r>
          </a:p>
        </p:txBody>
      </p:sp>
      <p:sp>
        <p:nvSpPr>
          <p:cNvPr id="2" name="Content Placeholder 1"/>
          <p:cNvSpPr>
            <a:spLocks noGrp="1"/>
          </p:cNvSpPr>
          <p:nvPr>
            <p:ph idx="1"/>
          </p:nvPr>
        </p:nvSpPr>
        <p:spPr/>
        <p:txBody>
          <a:bodyPr/>
          <a:lstStyle/>
          <a:p>
            <a:r>
              <a:rPr lang="en-US" dirty="0"/>
              <a:t>How can the SILC monitor the implementation of the SPIL?</a:t>
            </a:r>
          </a:p>
          <a:p>
            <a:r>
              <a:rPr lang="en-US" dirty="0"/>
              <a:t>What measures are in your plan and how are the CILs reporting on them?</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Comments? Questions?</a:t>
            </a:r>
          </a:p>
        </p:txBody>
      </p:sp>
      <p:sp>
        <p:nvSpPr>
          <p:cNvPr id="2" name="Content Placeholder 1"/>
          <p:cNvSpPr>
            <a:spLocks noGrp="1"/>
          </p:cNvSpPr>
          <p:nvPr>
            <p:ph idx="1"/>
          </p:nvPr>
        </p:nvSpPr>
        <p:spPr/>
        <p:txBody>
          <a:bodyPr/>
          <a:lstStyle/>
          <a:p>
            <a:r>
              <a:rPr lang="en-US" dirty="0"/>
              <a:t>You do have an approved plan in place.</a:t>
            </a:r>
          </a:p>
          <a:p>
            <a:r>
              <a:rPr lang="en-US" dirty="0"/>
              <a:t>This is a three-year plan which can be extended without material changes into a fourth year.</a:t>
            </a:r>
          </a:p>
          <a:p>
            <a:r>
              <a:rPr lang="en-US" dirty="0"/>
              <a:t>You are in year three, which started on October 1, 2018.</a:t>
            </a:r>
          </a:p>
          <a:p>
            <a:r>
              <a:rPr lang="en-US" dirty="0"/>
              <a:t>How are you monitoring and evaluating your plan?</a:t>
            </a:r>
          </a:p>
          <a:p>
            <a:r>
              <a:rPr lang="en-US" dirty="0"/>
              <a:t>Do you anticipate the need for revising the plan prior to its expected required update by June 30, 2020?</a:t>
            </a:r>
          </a:p>
          <a:p>
            <a:r>
              <a:rPr lang="en-US" dirty="0"/>
              <a:t>Which are you doing – extending or amending your SPIL?</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 SILC can operate only if</a:t>
            </a:r>
            <a:r>
              <a:rPr lang="en-US" dirty="0">
                <a:latin typeface="Calibri Light" panose="020F0302020204030204" pitchFamily="34" charset="0"/>
                <a:cs typeface="Calibri Light" panose="020F0302020204030204" pitchFamily="34" charset="0"/>
              </a:rPr>
              <a:t>—</a:t>
            </a:r>
            <a:r>
              <a:rPr lang="en-US" dirty="0"/>
              <a:t>	</a:t>
            </a:r>
          </a:p>
        </p:txBody>
      </p:sp>
      <p:sp>
        <p:nvSpPr>
          <p:cNvPr id="2" name="Content Placeholder 1"/>
          <p:cNvSpPr>
            <a:spLocks noGrp="1"/>
          </p:cNvSpPr>
          <p:nvPr>
            <p:ph idx="1"/>
          </p:nvPr>
        </p:nvSpPr>
        <p:spPr/>
        <p:txBody>
          <a:bodyPr/>
          <a:lstStyle/>
          <a:p>
            <a:r>
              <a:rPr lang="en-US" dirty="0"/>
              <a:t>There is a current, complete and approved SPIL</a:t>
            </a:r>
          </a:p>
          <a:p>
            <a:r>
              <a:rPr lang="en-US" dirty="0"/>
              <a:t>The Council is properly constituted (meeting the membership requirements)</a:t>
            </a:r>
          </a:p>
          <a:p>
            <a:endParaRPr lang="en-US" dirty="0"/>
          </a:p>
          <a:p>
            <a:pPr marL="0" indent="0">
              <a:buNone/>
            </a:pPr>
            <a:r>
              <a:rPr lang="en-US" dirty="0"/>
              <a:t>If a SILC is found out of compliance on either of these, it is possible that funds will be held up for both Subchapter (Part) B and Subchapter (Part) C centers until the SILC is back into compliance.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Another policy for SILC operation</a:t>
            </a:r>
          </a:p>
        </p:txBody>
      </p:sp>
      <p:sp>
        <p:nvSpPr>
          <p:cNvPr id="2" name="Content Placeholder 1"/>
          <p:cNvSpPr>
            <a:spLocks noGrp="1"/>
          </p:cNvSpPr>
          <p:nvPr>
            <p:ph idx="1"/>
          </p:nvPr>
        </p:nvSpPr>
        <p:spPr/>
        <p:txBody>
          <a:bodyPr/>
          <a:lstStyle/>
          <a:p>
            <a:pPr marL="514350" indent="-514350">
              <a:buAutoNum type="alphaLcPeriod" startAt="2"/>
            </a:pPr>
            <a:r>
              <a:rPr lang="en-US" dirty="0"/>
              <a:t>A method for identifying and resolving actual or potential disputes and conflicts of interest that are in compliance with State and federal law;</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Comments? Questions?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DSE Roles and Responsibilities</a:t>
            </a:r>
          </a:p>
        </p:txBody>
      </p:sp>
      <p:sp>
        <p:nvSpPr>
          <p:cNvPr id="2" name="Content Placeholder 1"/>
          <p:cNvSpPr>
            <a:spLocks noGrp="1"/>
          </p:cNvSpPr>
          <p:nvPr>
            <p:ph idx="1"/>
          </p:nvPr>
        </p:nvSpPr>
        <p:spPr/>
        <p:txBody>
          <a:bodyPr/>
          <a:lstStyle/>
          <a:p>
            <a:r>
              <a:rPr lang="en-US" dirty="0"/>
              <a:t>These have changed substantially.</a:t>
            </a:r>
          </a:p>
          <a:p>
            <a:r>
              <a:rPr lang="en-US" dirty="0"/>
              <a:t>Because of the autonomy of the SILC, the SILC takes much more of a role than in the past.</a:t>
            </a:r>
          </a:p>
          <a:p>
            <a:r>
              <a:rPr lang="en-US" dirty="0"/>
              <a:t>While most SILCs stayed with the Department of Rehabilitation as their DSE, there have been successful transitions to others – ask if you want to consider another arrangement. </a:t>
            </a:r>
          </a:p>
          <a:p>
            <a:r>
              <a:rPr lang="en-US" dirty="0"/>
              <a:t>The DSE is specified in the SPIL and a change can only be made with a new or amended SPIL.</a:t>
            </a:r>
          </a:p>
          <a:p>
            <a:r>
              <a:rPr lang="en-US" dirty="0"/>
              <a:t>The DSE can only retain 5% for the administrative operations.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2" name="Rectangle 6"/>
          <p:cNvSpPr>
            <a:spLocks noGrp="1" noChangeArrowheads="1"/>
          </p:cNvSpPr>
          <p:nvPr>
            <p:ph type="title"/>
          </p:nvPr>
        </p:nvSpPr>
        <p:spPr>
          <a:xfrm>
            <a:off x="228600" y="274638"/>
            <a:ext cx="8763000" cy="715962"/>
          </a:xfrm>
        </p:spPr>
        <p:txBody>
          <a:bodyPr/>
          <a:lstStyle/>
          <a:p>
            <a:r>
              <a:rPr lang="en-US" dirty="0"/>
              <a:t>The Rehabilitation Act, </a:t>
            </a:r>
            <a:r>
              <a:rPr lang="en-US" sz="2400" b="0" dirty="0"/>
              <a:t>cont’d. </a:t>
            </a:r>
          </a:p>
        </p:txBody>
      </p:sp>
      <p:sp>
        <p:nvSpPr>
          <p:cNvPr id="219143" name="Rectangle 7"/>
          <p:cNvSpPr>
            <a:spLocks noGrp="1" noChangeArrowheads="1"/>
          </p:cNvSpPr>
          <p:nvPr>
            <p:ph type="body" idx="1"/>
          </p:nvPr>
        </p:nvSpPr>
        <p:spPr>
          <a:xfrm>
            <a:off x="381000" y="1066800"/>
            <a:ext cx="8534400" cy="5181600"/>
          </a:xfrm>
        </p:spPr>
        <p:txBody>
          <a:bodyPr/>
          <a:lstStyle/>
          <a:p>
            <a:pPr marL="0" indent="0">
              <a:buNone/>
            </a:pPr>
            <a:r>
              <a:rPr lang="en-US" dirty="0"/>
              <a:t>Title VII – Independent Living Services and Centers for Independent Living</a:t>
            </a:r>
          </a:p>
          <a:p>
            <a:pPr marL="0" indent="0">
              <a:buNone/>
            </a:pPr>
            <a:r>
              <a:rPr lang="en-US" dirty="0"/>
              <a:t>SUBCHAPTER (Part) A – GENERAL PROVISIONS</a:t>
            </a:r>
          </a:p>
          <a:p>
            <a:r>
              <a:rPr lang="en-US" dirty="0"/>
              <a:t>Sec. 701 – Purpose and Independent Living Philosophy </a:t>
            </a:r>
          </a:p>
          <a:p>
            <a:r>
              <a:rPr lang="en-US" dirty="0"/>
              <a:t>Sec. 704 – State plan (formerly 704 report)</a:t>
            </a:r>
          </a:p>
          <a:p>
            <a:r>
              <a:rPr lang="en-US" dirty="0"/>
              <a:t>Sec.705 – Statewide Independent Living Council</a:t>
            </a:r>
          </a:p>
          <a:p>
            <a:pPr>
              <a:buFontTx/>
              <a:buNone/>
            </a:pPr>
            <a:r>
              <a:rPr lang="en-US" dirty="0"/>
              <a:t>		- composition</a:t>
            </a:r>
          </a:p>
          <a:p>
            <a:pPr>
              <a:buFontTx/>
              <a:buNone/>
            </a:pPr>
            <a:r>
              <a:rPr lang="en-US" dirty="0"/>
              <a:t>		- duties and authorities</a:t>
            </a:r>
          </a:p>
          <a:p>
            <a:pPr>
              <a:buFontTx/>
              <a:buNone/>
            </a:pPr>
            <a:r>
              <a:rPr lang="en-US" dirty="0"/>
              <a:t>		- compensation</a:t>
            </a:r>
          </a:p>
        </p:txBody>
      </p:sp>
      <p:sp>
        <p:nvSpPr>
          <p:cNvPr id="4" name="Rectangle 6"/>
          <p:cNvSpPr>
            <a:spLocks noGrp="1" noChangeArrowheads="1"/>
          </p:cNvSpPr>
          <p:nvPr>
            <p:ph type="sldNum" sz="quarter" idx="4294967295"/>
          </p:nvPr>
        </p:nvSpPr>
        <p:spPr>
          <a:xfrm>
            <a:off x="8305800" y="6381750"/>
            <a:ext cx="609600" cy="247650"/>
          </a:xfrm>
          <a:prstGeom prst="rect">
            <a:avLst/>
          </a:prstGeom>
        </p:spPr>
        <p:txBody>
          <a:bodyPr/>
          <a:lstStyle/>
          <a:p>
            <a:fld id="{F634B6D3-A22D-4BE8-ADA2-C5900ACDA5DE}" type="slidenum">
              <a:rPr lang="en-US"/>
              <a:t>5</a:t>
            </a:fld>
            <a:endParaRPr lang="en-US"/>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274638"/>
            <a:ext cx="8001000" cy="792162"/>
          </a:xfrm>
        </p:spPr>
        <p:txBody>
          <a:bodyPr/>
          <a:lstStyle/>
          <a:p>
            <a:r>
              <a:rPr lang="en-US" dirty="0"/>
              <a:t>§ 1329.12 Role of the designated State entity.</a:t>
            </a:r>
          </a:p>
        </p:txBody>
      </p:sp>
      <p:sp>
        <p:nvSpPr>
          <p:cNvPr id="2" name="Content Placeholder 1"/>
          <p:cNvSpPr>
            <a:spLocks noGrp="1"/>
          </p:cNvSpPr>
          <p:nvPr>
            <p:ph idx="1"/>
          </p:nvPr>
        </p:nvSpPr>
        <p:spPr/>
        <p:txBody>
          <a:bodyPr/>
          <a:lstStyle/>
          <a:p>
            <a:pPr marL="514350" lvl="0" indent="-514350">
              <a:spcAft>
                <a:spcPts val="1200"/>
              </a:spcAft>
              <a:buFont typeface="+mj-lt"/>
              <a:buAutoNum type="alphaLcParenR"/>
            </a:pPr>
            <a:r>
              <a:rPr lang="en-US" sz="2800" dirty="0"/>
              <a:t>The DSE that applies for and receives assistance must:</a:t>
            </a:r>
            <a:endParaRPr lang="en-US" sz="2400" dirty="0"/>
          </a:p>
          <a:p>
            <a:pPr marL="914400" lvl="1" indent="-457200">
              <a:spcAft>
                <a:spcPts val="1200"/>
              </a:spcAft>
              <a:buFont typeface="+mj-lt"/>
              <a:buAutoNum type="arabicParenR"/>
            </a:pPr>
            <a:r>
              <a:rPr lang="en-US" dirty="0"/>
              <a:t>Receive, account for, and disburse funds received by the State under Subchapter (Part) B and Subchapter C in a State under section 723 of the Act </a:t>
            </a:r>
            <a:r>
              <a:rPr lang="en-US" i="1" u="sng" dirty="0"/>
              <a:t>based on the State plan</a:t>
            </a:r>
            <a:r>
              <a:rPr lang="en-US" dirty="0"/>
              <a:t>;</a:t>
            </a:r>
            <a:endParaRPr lang="en-US" sz="2000" dirty="0"/>
          </a:p>
          <a:p>
            <a:pPr marL="914400" lvl="1" indent="-457200">
              <a:spcAft>
                <a:spcPts val="1200"/>
              </a:spcAft>
              <a:buFont typeface="+mj-lt"/>
              <a:buAutoNum type="arabicParenR"/>
            </a:pPr>
            <a:r>
              <a:rPr lang="en-US" dirty="0"/>
              <a:t>Provide administrative support services for a program under Subchapter B, </a:t>
            </a:r>
            <a:r>
              <a:rPr lang="en-US" i="1" u="sng" dirty="0"/>
              <a:t>as directed by the approved State plan</a:t>
            </a:r>
            <a:r>
              <a:rPr lang="en-US" dirty="0"/>
              <a:t>;</a:t>
            </a:r>
            <a:endParaRPr lang="en-US" sz="20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458200" cy="792162"/>
          </a:xfrm>
        </p:spPr>
        <p:txBody>
          <a:bodyPr/>
          <a:lstStyle/>
          <a:p>
            <a:r>
              <a:rPr lang="en-US" dirty="0"/>
              <a:t>§ 1329.12 Role of the designated State entity, </a:t>
            </a:r>
            <a:r>
              <a:rPr lang="en-US" sz="2400" b="0" dirty="0"/>
              <a:t>cont’d.</a:t>
            </a:r>
          </a:p>
        </p:txBody>
      </p:sp>
      <p:sp>
        <p:nvSpPr>
          <p:cNvPr id="2" name="Content Placeholder 1"/>
          <p:cNvSpPr>
            <a:spLocks noGrp="1"/>
          </p:cNvSpPr>
          <p:nvPr>
            <p:ph idx="1"/>
          </p:nvPr>
        </p:nvSpPr>
        <p:spPr>
          <a:xfrm>
            <a:off x="304800" y="1447800"/>
            <a:ext cx="8610600" cy="4800600"/>
          </a:xfrm>
        </p:spPr>
        <p:txBody>
          <a:bodyPr/>
          <a:lstStyle/>
          <a:p>
            <a:pPr marL="457200" indent="-457200">
              <a:spcAft>
                <a:spcPts val="1200"/>
              </a:spcAft>
              <a:buFont typeface="+mj-lt"/>
              <a:buAutoNum type="arabicParenR" startAt="3"/>
            </a:pPr>
            <a:r>
              <a:rPr lang="en-US" sz="2400" dirty="0"/>
              <a:t>Keep such records and afford such access to such records as the Administrator finds to be necessary with respect to the programs;</a:t>
            </a:r>
            <a:endParaRPr lang="en-US" sz="2000" dirty="0"/>
          </a:p>
          <a:p>
            <a:pPr marL="457200" indent="-457200">
              <a:spcAft>
                <a:spcPts val="1200"/>
              </a:spcAft>
              <a:buFont typeface="+mj-lt"/>
              <a:buAutoNum type="arabicParenR" startAt="3"/>
            </a:pPr>
            <a:r>
              <a:rPr lang="en-US" sz="2400" dirty="0"/>
              <a:t>Submit such additional information or provide such assurances as the Administrator may require with respect to the programs; and</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1329.12 Role of the designated State entity. </a:t>
            </a:r>
            <a:r>
              <a:rPr lang="en-US" sz="2400" b="0" dirty="0"/>
              <a:t>cont’d. 2</a:t>
            </a:r>
          </a:p>
        </p:txBody>
      </p:sp>
      <p:sp>
        <p:nvSpPr>
          <p:cNvPr id="2" name="Content Placeholder 1"/>
          <p:cNvSpPr>
            <a:spLocks noGrp="1"/>
          </p:cNvSpPr>
          <p:nvPr>
            <p:ph idx="1"/>
          </p:nvPr>
        </p:nvSpPr>
        <p:spPr>
          <a:xfrm>
            <a:off x="304800" y="1219200"/>
            <a:ext cx="8610600" cy="5029200"/>
          </a:xfrm>
        </p:spPr>
        <p:txBody>
          <a:bodyPr/>
          <a:lstStyle/>
          <a:p>
            <a:pPr marL="457200" indent="-457200">
              <a:buFont typeface="+mj-lt"/>
              <a:buAutoNum type="arabicParenR" startAt="5"/>
            </a:pPr>
            <a:r>
              <a:rPr lang="en-US" sz="2300" dirty="0"/>
              <a:t>Retain not more than 5 percent of the funds received by the State for any fiscal year under Subchapter B, for the performance of the services outlined in paragraphs (a)(1) through (4) of this section. For purposes of these regulations, the 5 percent cap on funds for administrative expenses applies only to the Subchapter B funds allocated to the State and to the State's required 10 percent Subchapter B match. It does not apply to other program income funds, including, but not limited to, payments provided to a State from the Social Security Administration for assisting Social Security beneficiaries and recipients to achieve employment outcomes, any other federal funds, or to other funds allocated by the State for IL purposes. (Note: Title I Innovation and Expansion funds are often used.)</a:t>
            </a:r>
          </a:p>
          <a:p>
            <a:pPr marL="0" indent="0">
              <a:buNone/>
            </a:pPr>
            <a:endParaRPr lang="en-US" sz="24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1329.12 Role of the designated State entity. </a:t>
            </a:r>
            <a:r>
              <a:rPr lang="en-US" sz="2400" b="0" dirty="0"/>
              <a:t>cont’d. 3</a:t>
            </a:r>
          </a:p>
        </p:txBody>
      </p:sp>
      <p:sp>
        <p:nvSpPr>
          <p:cNvPr id="2" name="Content Placeholder 1"/>
          <p:cNvSpPr>
            <a:spLocks noGrp="1"/>
          </p:cNvSpPr>
          <p:nvPr>
            <p:ph idx="1"/>
          </p:nvPr>
        </p:nvSpPr>
        <p:spPr>
          <a:xfrm>
            <a:off x="304800" y="1219200"/>
            <a:ext cx="8610600" cy="5029200"/>
          </a:xfrm>
        </p:spPr>
        <p:txBody>
          <a:bodyPr/>
          <a:lstStyle/>
          <a:p>
            <a:pPr marL="514350" lvl="0" indent="-514350">
              <a:spcAft>
                <a:spcPts val="1200"/>
              </a:spcAft>
              <a:buFont typeface="+mj-lt"/>
              <a:buAutoNum type="alphaLcParenR" startAt="2"/>
            </a:pPr>
            <a:r>
              <a:rPr lang="en-US" sz="2800" dirty="0"/>
              <a:t>The DSE must also carry out its other responsibilities under the Act, including, but not limited to:</a:t>
            </a:r>
            <a:endParaRPr lang="en-US" sz="2000" dirty="0"/>
          </a:p>
          <a:p>
            <a:pPr marL="914400" lvl="1" indent="-457200">
              <a:spcAft>
                <a:spcPts val="1200"/>
              </a:spcAft>
              <a:buFont typeface="+mj-lt"/>
              <a:buAutoNum type="arabicParenR"/>
            </a:pPr>
            <a:r>
              <a:rPr lang="en-US" dirty="0"/>
              <a:t>Allocating funds for the delivery of IL services under Subchapter B of the Act </a:t>
            </a:r>
            <a:r>
              <a:rPr lang="en-US" u="sng" dirty="0"/>
              <a:t>as directed by the SPIL</a:t>
            </a:r>
            <a:r>
              <a:rPr lang="en-US" dirty="0"/>
              <a:t>; and</a:t>
            </a:r>
            <a:endParaRPr lang="en-US" sz="2000" dirty="0"/>
          </a:p>
          <a:p>
            <a:pPr marL="914400" lvl="1" indent="-457200">
              <a:buFont typeface="+mj-lt"/>
              <a:buAutoNum type="arabicParenR"/>
            </a:pPr>
            <a:r>
              <a:rPr lang="en-US" dirty="0"/>
              <a:t>Allocating the necessary and sufficient resources needed by the SILC to fulfill its statutory duties and authorities under section 705(c), </a:t>
            </a:r>
            <a:r>
              <a:rPr lang="en-US" u="sng" dirty="0"/>
              <a:t>consistent with the approved State Plan</a:t>
            </a:r>
            <a:r>
              <a:rPr lang="en-US" dirty="0"/>
              <a:t>.</a:t>
            </a:r>
            <a:endParaRPr lang="en-US" sz="20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1329.12 Role of the designated State entity. </a:t>
            </a:r>
            <a:r>
              <a:rPr lang="en-US" sz="2400" b="0" dirty="0"/>
              <a:t>cont’d. 4</a:t>
            </a:r>
          </a:p>
        </p:txBody>
      </p:sp>
      <p:sp>
        <p:nvSpPr>
          <p:cNvPr id="2" name="Content Placeholder 1"/>
          <p:cNvSpPr>
            <a:spLocks noGrp="1"/>
          </p:cNvSpPr>
          <p:nvPr>
            <p:ph idx="1"/>
          </p:nvPr>
        </p:nvSpPr>
        <p:spPr>
          <a:xfrm>
            <a:off x="304800" y="1371600"/>
            <a:ext cx="8610600" cy="4876800"/>
          </a:xfrm>
        </p:spPr>
        <p:txBody>
          <a:bodyPr/>
          <a:lstStyle/>
          <a:p>
            <a:pPr marL="514350" indent="-514350">
              <a:buFont typeface="+mj-lt"/>
              <a:buAutoNum type="alphaLcParenR" startAt="3"/>
            </a:pPr>
            <a:r>
              <a:rPr lang="en-US" dirty="0"/>
              <a:t>Fiscal and accounting requirements: The DSE must adopt fiscal control and fund accounting procedures as may be necessary to ensure the proper disbursement of and accounting for federal funds provided to CILs, SILCs, and/or other services providers under the ILS program. The DSE must comply with all applicable federal and State laws and regulations, including those in 45 CFR part 75 (Uniform Administrative Requirements).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Assurances also address the DSE, effective October 1, 2018</a:t>
            </a:r>
          </a:p>
        </p:txBody>
      </p:sp>
      <p:sp>
        <p:nvSpPr>
          <p:cNvPr id="2" name="Content Placeholder 1"/>
          <p:cNvSpPr>
            <a:spLocks noGrp="1"/>
          </p:cNvSpPr>
          <p:nvPr>
            <p:ph idx="1"/>
          </p:nvPr>
        </p:nvSpPr>
        <p:spPr>
          <a:xfrm>
            <a:off x="304800" y="1143000"/>
            <a:ext cx="8610600" cy="5029200"/>
          </a:xfrm>
        </p:spPr>
        <p:txBody>
          <a:bodyPr/>
          <a:lstStyle/>
          <a:p>
            <a:pPr marL="0" indent="0">
              <a:buNone/>
            </a:pPr>
            <a:r>
              <a:rPr lang="en-US" dirty="0"/>
              <a:t>These will be addressed in another session in some detail. Here are some highlights: </a:t>
            </a:r>
          </a:p>
          <a:p>
            <a:pPr marL="0" indent="0">
              <a:buNone/>
            </a:pPr>
            <a:r>
              <a:rPr lang="en-US" dirty="0"/>
              <a:t>Designated State Entity Assurances</a:t>
            </a:r>
          </a:p>
          <a:p>
            <a:pPr lvl="0"/>
            <a:r>
              <a:rPr lang="en-US" dirty="0"/>
              <a:t>The DSE acknowledges its role as the fiscal intermediary to receive, account for, and disburse funds received by the State to support Independent Living Services in the State;</a:t>
            </a:r>
          </a:p>
          <a:p>
            <a:pPr lvl="0"/>
            <a:r>
              <a:rPr lang="en-US" dirty="0"/>
              <a:t>The DSE must make timely and prompt payments to Subchapter B funded SILCs and CILs: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Designated State Entity Assurances, </a:t>
            </a:r>
            <a:r>
              <a:rPr lang="en-US" sz="2400" b="0" dirty="0"/>
              <a:t>cont’d.</a:t>
            </a:r>
            <a:endParaRPr lang="en-US" sz="2000" b="0" dirty="0"/>
          </a:p>
        </p:txBody>
      </p:sp>
      <p:sp>
        <p:nvSpPr>
          <p:cNvPr id="2" name="Content Placeholder 1"/>
          <p:cNvSpPr>
            <a:spLocks noGrp="1"/>
          </p:cNvSpPr>
          <p:nvPr>
            <p:ph idx="1"/>
          </p:nvPr>
        </p:nvSpPr>
        <p:spPr>
          <a:xfrm>
            <a:off x="304800" y="1066800"/>
            <a:ext cx="8610600" cy="5181600"/>
          </a:xfrm>
        </p:spPr>
        <p:txBody>
          <a:bodyPr/>
          <a:lstStyle/>
          <a:p>
            <a:pPr marL="0" lvl="0" indent="0">
              <a:buNone/>
            </a:pPr>
            <a:r>
              <a:rPr lang="en-US" dirty="0"/>
              <a:t>3) The DSE will abide by SILC determination of whether the SILC wants to utilize DSE staff;</a:t>
            </a:r>
          </a:p>
          <a:p>
            <a:pPr marL="457200" lvl="1" indent="-398780">
              <a:buNone/>
            </a:pPr>
            <a:r>
              <a:rPr lang="en-US" dirty="0"/>
              <a:t>4) The DSE will assure that the agency (the DSE) keeps appropriate records;</a:t>
            </a:r>
          </a:p>
          <a:p>
            <a:pPr marL="457200" lvl="1" indent="-398780">
              <a:buNone/>
            </a:pPr>
            <a:r>
              <a:rPr lang="en-US" dirty="0"/>
              <a:t>5)The DSE assures that the SILC is established as an autonomous entity within the state</a:t>
            </a:r>
          </a:p>
          <a:p>
            <a:pPr marL="457200" lvl="1" indent="-398780">
              <a:buNone/>
            </a:pPr>
            <a:r>
              <a:rPr lang="en-US" dirty="0"/>
              <a:t>6) The DSE will not interfere with the business or operations of the SILC</a:t>
            </a:r>
          </a:p>
          <a:p>
            <a:pPr marL="457200" lvl="1" indent="-398780">
              <a:buNone/>
            </a:pPr>
            <a:r>
              <a:rPr lang="en-US" dirty="0"/>
              <a:t>7) The DSE will fully cooperate with the SILC in the nominations and appointment process.</a:t>
            </a:r>
          </a:p>
          <a:p>
            <a:pPr marL="457200" lvl="1" indent="-398780">
              <a:buNone/>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533400"/>
          </a:xfrm>
        </p:spPr>
        <p:txBody>
          <a:bodyPr/>
          <a:lstStyle/>
          <a:p>
            <a:r>
              <a:rPr lang="en-US" dirty="0"/>
              <a:t>Roles</a:t>
            </a:r>
          </a:p>
        </p:txBody>
      </p:sp>
      <p:graphicFrame>
        <p:nvGraphicFramePr>
          <p:cNvPr id="4" name="Content Placeholder 3" descr="Table with three columns: DSE, SILC and CILs. &#10;Under DSE:&#10; 1. Serve as the “grantee” for Part B $.&#10;2. Account to SILC for $ and disbursement $ per SPIL.&#10;3. Provide administrative support for IL Program.&#10;4. Keep records.&#10;5. Submit required reports/information.&#10;6. Retain not more than 5% of Part B for DSE administrative costs. The DSE cannot hold funds.&#10;7. Sign the SPIL agreeing to serve as the DSE.&#10;Under SILC:&#10;1. Develop the SPIL.&#10;2. Monitor, review, &amp; evaluate the implementation of the SPIL.&#10;3. Meet regularly – open meetings.&#10;4. Submit reports including 704 report SPIL fulfillment portion of 704 report Part I.&#10;5. Coordinate activities with other entities.&#10;6. Conduct Authorities as described in the law and outlined in SPIL.&#10;7. Shall NOT provide or manage IL services.&#10;8. Sign the SPIL to approve content.&#10;Under CILs:&#10;1. Provide the Core IL Services.&#10;2. Provide other IL services consistent with Federal and State Law.&#10;3. Comply with CIL Standards &amp; Indicators.&#10;4. Develop SPIL with SILC.&#10;5. Implement SPIL.&#10;6. Conduct Resource Development activities.&#10;7. More than 50% of CIL Directors must sign the SPIL to approve content.&#10;&#10;&#10;&#10;&#10;&#10;&#10;&#10;&#10;&#10;&#10;&#10;&#10;&#10;&#10;&#10;&#10;&#10;&#10;&#10;&#10;&#10;"/>
          <p:cNvGraphicFramePr>
            <a:graphicFrameLocks noGrp="1"/>
          </p:cNvGraphicFramePr>
          <p:nvPr>
            <p:ph idx="1"/>
          </p:nvPr>
        </p:nvGraphicFramePr>
        <p:xfrm>
          <a:off x="228600" y="803768"/>
          <a:ext cx="8762999" cy="5646020"/>
        </p:xfrm>
        <a:graphic>
          <a:graphicData uri="http://schemas.openxmlformats.org/drawingml/2006/table">
            <a:tbl>
              <a:tblPr firstRow="1" firstCol="1" bandRow="1">
                <a:tableStyleId>{5C22544A-7EE6-4342-B048-85BDC9FD1C3A}</a:tableStyleId>
              </a:tblPr>
              <a:tblGrid>
                <a:gridCol w="26670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2438399">
                  <a:extLst>
                    <a:ext uri="{9D8B030D-6E8A-4147-A177-3AD203B41FA5}">
                      <a16:colId xmlns:a16="http://schemas.microsoft.com/office/drawing/2014/main" val="20002"/>
                    </a:ext>
                  </a:extLst>
                </a:gridCol>
              </a:tblGrid>
              <a:tr h="375741">
                <a:tc>
                  <a:txBody>
                    <a:bodyPr/>
                    <a:lstStyle/>
                    <a:p>
                      <a:pPr marL="0" marR="0" algn="ctr">
                        <a:spcBef>
                          <a:spcPts val="0"/>
                        </a:spcBef>
                        <a:spcAft>
                          <a:spcPts val="0"/>
                        </a:spcAft>
                      </a:pPr>
                      <a:r>
                        <a:rPr lang="en-US" sz="2500" dirty="0">
                          <a:solidFill>
                            <a:schemeClr val="tx1"/>
                          </a:solidFill>
                          <a:effectLst/>
                        </a:rPr>
                        <a:t>DSE</a:t>
                      </a:r>
                      <a:endParaRPr lang="en-US" sz="9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500" dirty="0">
                          <a:solidFill>
                            <a:schemeClr val="tx1"/>
                          </a:solidFill>
                          <a:effectLst/>
                        </a:rPr>
                        <a:t>SILC</a:t>
                      </a:r>
                      <a:endParaRPr lang="en-US" sz="9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500" dirty="0">
                          <a:solidFill>
                            <a:schemeClr val="tx1"/>
                          </a:solidFill>
                          <a:effectLst/>
                        </a:rPr>
                        <a:t>CILs</a:t>
                      </a:r>
                      <a:endParaRPr lang="en-US" sz="9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06750">
                <a:tc>
                  <a:txBody>
                    <a:bodyPr/>
                    <a:lstStyle/>
                    <a:p>
                      <a:pPr marL="0" marR="0">
                        <a:spcBef>
                          <a:spcPts val="0"/>
                        </a:spcBef>
                        <a:spcAft>
                          <a:spcPts val="0"/>
                        </a:spcAft>
                      </a:pPr>
                      <a:r>
                        <a:rPr lang="en-US" sz="1600" b="0" dirty="0">
                          <a:solidFill>
                            <a:schemeClr val="tx1"/>
                          </a:solidFill>
                          <a:effectLst/>
                        </a:rPr>
                        <a:t>1. Serve as the “grantee” for Part B $.</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1. Develop the SPIL.</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1. Provide the Core IL Services.</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721423">
                <a:tc>
                  <a:txBody>
                    <a:bodyPr/>
                    <a:lstStyle/>
                    <a:p>
                      <a:pPr marL="0" marR="0">
                        <a:spcBef>
                          <a:spcPts val="0"/>
                        </a:spcBef>
                        <a:spcAft>
                          <a:spcPts val="0"/>
                        </a:spcAft>
                      </a:pPr>
                      <a:r>
                        <a:rPr lang="en-US" sz="1600" b="0" dirty="0">
                          <a:solidFill>
                            <a:schemeClr val="tx1"/>
                          </a:solidFill>
                          <a:effectLst/>
                        </a:rPr>
                        <a:t>2. Account to SILC for $ and disbursement $ per SPIL</a:t>
                      </a:r>
                      <a:r>
                        <a:rPr lang="en-US" sz="1600" b="0" baseline="0" dirty="0">
                          <a:solidFill>
                            <a:schemeClr val="tx1"/>
                          </a:solidFill>
                          <a:effectLst/>
                        </a:rPr>
                        <a:t>.</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2. Monitor, review, &amp; evaluate the implementation of the SPIL.</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2. Provide other IL services</a:t>
                      </a:r>
                      <a:r>
                        <a:rPr lang="en-US" sz="1600" baseline="0" dirty="0">
                          <a:effectLst/>
                        </a:rPr>
                        <a:t> consistent with Federal and State Law.</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579143">
                <a:tc>
                  <a:txBody>
                    <a:bodyPr/>
                    <a:lstStyle/>
                    <a:p>
                      <a:pPr marL="0" marR="0">
                        <a:spcBef>
                          <a:spcPts val="0"/>
                        </a:spcBef>
                        <a:spcAft>
                          <a:spcPts val="0"/>
                        </a:spcAft>
                      </a:pPr>
                      <a:r>
                        <a:rPr lang="en-US" sz="1600" b="0" dirty="0">
                          <a:solidFill>
                            <a:schemeClr val="tx1"/>
                          </a:solidFill>
                          <a:effectLst/>
                        </a:rPr>
                        <a:t>3. Provide administrative support for IL Program.</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3. Meet regularly – open meetings.</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3. Comply with CIL Standards, Assurances &amp; Indicators.</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3"/>
                  </a:ext>
                </a:extLst>
              </a:tr>
              <a:tr h="721423">
                <a:tc>
                  <a:txBody>
                    <a:bodyPr/>
                    <a:lstStyle/>
                    <a:p>
                      <a:pPr marL="0" marR="0">
                        <a:spcBef>
                          <a:spcPts val="0"/>
                        </a:spcBef>
                        <a:spcAft>
                          <a:spcPts val="0"/>
                        </a:spcAft>
                      </a:pPr>
                      <a:r>
                        <a:rPr lang="en-US" sz="1600" b="0" dirty="0">
                          <a:solidFill>
                            <a:schemeClr val="tx1"/>
                          </a:solidFill>
                          <a:effectLst/>
                        </a:rPr>
                        <a:t>4. Keep records.</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solidFill>
                            <a:schemeClr val="tx1"/>
                          </a:solidFill>
                          <a:effectLst/>
                        </a:rPr>
                        <a:t>4. Submit reports including 704 report SPIL fulfillment portion of 704 report Part I.</a:t>
                      </a:r>
                      <a:endParaRPr lang="en-US" sz="16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4. Develop SPIL with SILC.</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4"/>
                  </a:ext>
                </a:extLst>
              </a:tr>
              <a:tr h="564664">
                <a:tc>
                  <a:txBody>
                    <a:bodyPr/>
                    <a:lstStyle/>
                    <a:p>
                      <a:pPr marL="0" marR="0">
                        <a:spcBef>
                          <a:spcPts val="0"/>
                        </a:spcBef>
                        <a:spcAft>
                          <a:spcPts val="0"/>
                        </a:spcAft>
                      </a:pPr>
                      <a:r>
                        <a:rPr lang="en-US" sz="1600" b="0" dirty="0">
                          <a:solidFill>
                            <a:schemeClr val="tx1"/>
                          </a:solidFill>
                          <a:effectLst/>
                        </a:rPr>
                        <a:t>5. Submit required </a:t>
                      </a:r>
                      <a:r>
                        <a:rPr lang="en-US" sz="1600" b="0" u="none" dirty="0">
                          <a:solidFill>
                            <a:schemeClr val="tx1"/>
                          </a:solidFill>
                          <a:effectLst/>
                        </a:rPr>
                        <a:t>reports/</a:t>
                      </a:r>
                      <a:r>
                        <a:rPr lang="en-US" sz="1600" b="0" dirty="0">
                          <a:solidFill>
                            <a:schemeClr val="tx1"/>
                          </a:solidFill>
                          <a:effectLst/>
                        </a:rPr>
                        <a:t>information.</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solidFill>
                            <a:schemeClr val="tx1"/>
                          </a:solidFill>
                          <a:effectLst/>
                        </a:rPr>
                        <a:t>5. Coordinate activities with other entities.</a:t>
                      </a:r>
                      <a:endParaRPr lang="en-US" sz="16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5. Implement SPIL.</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5"/>
                  </a:ext>
                </a:extLst>
              </a:tr>
              <a:tr h="961898">
                <a:tc>
                  <a:txBody>
                    <a:bodyPr/>
                    <a:lstStyle/>
                    <a:p>
                      <a:pPr marL="0" marR="0">
                        <a:spcBef>
                          <a:spcPts val="0"/>
                        </a:spcBef>
                        <a:spcAft>
                          <a:spcPts val="0"/>
                        </a:spcAft>
                      </a:pPr>
                      <a:r>
                        <a:rPr lang="en-US" sz="1600" b="0" dirty="0">
                          <a:solidFill>
                            <a:schemeClr val="tx1"/>
                          </a:solidFill>
                          <a:effectLst/>
                        </a:rPr>
                        <a:t>6. Retain not more than 5% of Part B for</a:t>
                      </a:r>
                      <a:r>
                        <a:rPr lang="en-US" sz="1600" b="0" baseline="0" dirty="0">
                          <a:solidFill>
                            <a:schemeClr val="tx1"/>
                          </a:solidFill>
                          <a:effectLst/>
                        </a:rPr>
                        <a:t> DSE administrative costs. The DSE cannot hold funds.</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solidFill>
                            <a:schemeClr val="tx1"/>
                          </a:solidFill>
                          <a:effectLst/>
                        </a:rPr>
                        <a:t>6. Conduct Authorities</a:t>
                      </a:r>
                      <a:r>
                        <a:rPr lang="en-US" sz="1600" baseline="0" dirty="0">
                          <a:solidFill>
                            <a:schemeClr val="tx1"/>
                          </a:solidFill>
                          <a:effectLst/>
                        </a:rPr>
                        <a:t> as described in the law and outlined in SPI</a:t>
                      </a:r>
                      <a:r>
                        <a:rPr lang="en-US" sz="1600" u="none" baseline="0" dirty="0">
                          <a:solidFill>
                            <a:schemeClr val="tx1"/>
                          </a:solidFill>
                          <a:effectLst/>
                        </a:rPr>
                        <a:t>L, including advocacy and resource development</a:t>
                      </a:r>
                      <a:r>
                        <a:rPr lang="en-US" sz="1600" baseline="0" dirty="0">
                          <a:solidFill>
                            <a:schemeClr val="tx1"/>
                          </a:solidFill>
                          <a:effectLst/>
                        </a:rPr>
                        <a:t>.</a:t>
                      </a:r>
                      <a:endParaRPr lang="en-US" sz="16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6. Conduct Resource Development activities.</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6"/>
                  </a:ext>
                </a:extLst>
              </a:tr>
              <a:tr h="721423">
                <a:tc>
                  <a:txBody>
                    <a:bodyPr/>
                    <a:lstStyle/>
                    <a:p>
                      <a:pPr marL="0" marR="0">
                        <a:spcBef>
                          <a:spcPts val="0"/>
                        </a:spcBef>
                        <a:spcAft>
                          <a:spcPts val="0"/>
                        </a:spcAft>
                      </a:pPr>
                      <a:r>
                        <a:rPr lang="en-US" sz="1600" b="0" dirty="0">
                          <a:solidFill>
                            <a:schemeClr val="tx1"/>
                          </a:solidFill>
                          <a:effectLst/>
                        </a:rPr>
                        <a:t> </a:t>
                      </a:r>
                      <a:r>
                        <a:rPr lang="en-US" sz="1600" b="0" u="none" dirty="0">
                          <a:solidFill>
                            <a:schemeClr val="tx1"/>
                          </a:solidFill>
                          <a:effectLst/>
                        </a:rPr>
                        <a:t>7. Sign the SPIL agreeing to serve as the DSE.</a:t>
                      </a:r>
                      <a:endParaRPr lang="en-US" sz="1600" b="0" u="none"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effectLst/>
                        </a:rPr>
                        <a:t>7. </a:t>
                      </a:r>
                      <a:r>
                        <a:rPr lang="en-US" sz="1600" dirty="0">
                          <a:solidFill>
                            <a:schemeClr val="tx1"/>
                          </a:solidFill>
                          <a:effectLst/>
                        </a:rPr>
                        <a:t>Shall</a:t>
                      </a:r>
                      <a:r>
                        <a:rPr lang="en-US" sz="1600" dirty="0">
                          <a:solidFill>
                            <a:srgbClr val="FF0000"/>
                          </a:solidFill>
                          <a:effectLst/>
                        </a:rPr>
                        <a:t> </a:t>
                      </a:r>
                      <a:r>
                        <a:rPr lang="en-US" sz="1600" dirty="0">
                          <a:effectLst/>
                        </a:rPr>
                        <a:t>NOT provide or manage IL services.</a:t>
                      </a:r>
                      <a:endParaRPr lang="en-US" sz="1600" dirty="0">
                        <a:effectLst/>
                        <a:latin typeface="Arial" panose="020B0604020202020204"/>
                        <a:ea typeface="Calibri" panose="020F0502020204030204"/>
                        <a:cs typeface="Times New Roman" panose="02020603050405020304"/>
                      </a:endParaRPr>
                    </a:p>
                    <a:p>
                      <a:pPr marL="0" marR="0">
                        <a:spcBef>
                          <a:spcPts val="0"/>
                        </a:spcBef>
                        <a:spcAft>
                          <a:spcPts val="0"/>
                        </a:spcAft>
                      </a:pP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u="none" dirty="0">
                          <a:solidFill>
                            <a:schemeClr val="tx1"/>
                          </a:solidFill>
                          <a:effectLst/>
                        </a:rPr>
                        <a:t> 7. More than 50% of CIL Directors must sign the SPIL to approve content.</a:t>
                      </a:r>
                      <a:endParaRPr lang="en-US" sz="1600" u="none"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7"/>
                  </a:ext>
                </a:extLst>
              </a:tr>
              <a:tr h="292166">
                <a:tc>
                  <a:txBody>
                    <a:bodyPr/>
                    <a:lstStyle/>
                    <a:p>
                      <a:pPr marL="0" marR="0">
                        <a:spcBef>
                          <a:spcPts val="0"/>
                        </a:spcBef>
                        <a:spcAft>
                          <a:spcPts val="0"/>
                        </a:spcAft>
                      </a:pP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u="none" dirty="0">
                          <a:solidFill>
                            <a:schemeClr val="tx1"/>
                          </a:solidFill>
                          <a:effectLst/>
                          <a:latin typeface="+mn-lt"/>
                          <a:ea typeface="Calibri" panose="020F0502020204030204"/>
                          <a:cs typeface="Times New Roman" panose="02020603050405020304"/>
                        </a:rPr>
                        <a:t>8. Sign the SPIL</a:t>
                      </a:r>
                      <a:r>
                        <a:rPr lang="en-US" sz="1600" u="none" baseline="0" dirty="0">
                          <a:solidFill>
                            <a:schemeClr val="tx1"/>
                          </a:solidFill>
                          <a:effectLst/>
                          <a:latin typeface="+mn-lt"/>
                          <a:ea typeface="Calibri" panose="020F0502020204030204"/>
                          <a:cs typeface="Times New Roman" panose="02020603050405020304"/>
                        </a:rPr>
                        <a:t> to approve content.</a:t>
                      </a:r>
                      <a:endParaRPr lang="en-US" sz="1600" u="none" dirty="0">
                        <a:solidFill>
                          <a:schemeClr val="tx1"/>
                        </a:solidFill>
                        <a:effectLst/>
                        <a:latin typeface="+mn-lt"/>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8"/>
                  </a:ext>
                </a:extLst>
              </a:tr>
            </a:tbl>
          </a:graphicData>
        </a:graphic>
      </p:graphicFrame>
      <p:sp>
        <p:nvSpPr>
          <p:cNvPr id="5" name="TextBox 4"/>
          <p:cNvSpPr txBox="1"/>
          <p:nvPr/>
        </p:nvSpPr>
        <p:spPr>
          <a:xfrm>
            <a:off x="8450094" y="6400800"/>
            <a:ext cx="354584" cy="276999"/>
          </a:xfrm>
          <a:prstGeom prst="rect">
            <a:avLst/>
          </a:prstGeom>
          <a:noFill/>
        </p:spPr>
        <p:txBody>
          <a:bodyPr wrap="none" rtlCol="0">
            <a:spAutoFit/>
          </a:bodyPr>
          <a:lstStyle/>
          <a:p>
            <a:r>
              <a:rPr lang="en-US" sz="1200" b="1" dirty="0"/>
              <a:t>56</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58</a:t>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Evaluation	</a:t>
            </a:r>
          </a:p>
        </p:txBody>
      </p:sp>
      <p:sp>
        <p:nvSpPr>
          <p:cNvPr id="2" name="Content Placeholder 1"/>
          <p:cNvSpPr>
            <a:spLocks noGrp="1"/>
          </p:cNvSpPr>
          <p:nvPr>
            <p:ph idx="1"/>
          </p:nvPr>
        </p:nvSpPr>
        <p:spPr/>
        <p:txBody>
          <a:bodyPr/>
          <a:lstStyle/>
          <a:p>
            <a:pPr marL="0" indent="0">
              <a:buNone/>
            </a:pPr>
            <a:r>
              <a:rPr lang="en-US" dirty="0"/>
              <a:t>Please take a few minutes to complete the evaluation and leave it on the table. Your feedback will assist us to improve our technical assistance.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SUBCHAPTER (Part) B</a:t>
            </a:r>
          </a:p>
          <a:p>
            <a:r>
              <a:rPr lang="en-US" dirty="0"/>
              <a:t>Sec. 711 – Allotments</a:t>
            </a:r>
          </a:p>
          <a:p>
            <a:r>
              <a:rPr lang="en-US" dirty="0"/>
              <a:t>Sec. 713 – Authorized uses of funds</a:t>
            </a:r>
          </a:p>
          <a:p>
            <a:pPr marL="0" indent="0">
              <a:buNone/>
            </a:pPr>
            <a:endParaRPr lang="en-US" dirty="0"/>
          </a:p>
          <a:p>
            <a:pPr marL="0" indent="0">
              <a:buNone/>
            </a:pPr>
            <a:r>
              <a:rPr lang="en-US" dirty="0"/>
              <a:t>SUBCHAPTER (Part) C</a:t>
            </a:r>
          </a:p>
          <a:p>
            <a:r>
              <a:rPr lang="en-US" dirty="0"/>
              <a:t>Sec. 725 – Standards and Assurances for Centers for Independent Living. Much of the former language in  the Indicators has been removed; still applies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6</a:t>
            </a:fld>
            <a:endParaRPr lang="en-US" dirty="0"/>
          </a:p>
        </p:txBody>
      </p:sp>
      <p:sp>
        <p:nvSpPr>
          <p:cNvPr id="4" name="Title 3"/>
          <p:cNvSpPr>
            <a:spLocks noGrp="1"/>
          </p:cNvSpPr>
          <p:nvPr>
            <p:ph type="title"/>
          </p:nvPr>
        </p:nvSpPr>
        <p:spPr/>
        <p:txBody>
          <a:bodyPr/>
          <a:lstStyle/>
          <a:p>
            <a:r>
              <a:rPr lang="en-US" dirty="0"/>
              <a:t>The Rehabilitation Act, </a:t>
            </a:r>
            <a:r>
              <a:rPr lang="en-US" sz="2400" b="0" dirty="0"/>
              <a:t>cont’d. 2 </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on-going technical assistance, contact:</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60</a:t>
            </a:fld>
            <a:endParaRPr lang="en-US" dirty="0"/>
          </a:p>
        </p:txBody>
      </p:sp>
      <p:sp>
        <p:nvSpPr>
          <p:cNvPr id="3" name="Content Placeholder 2"/>
          <p:cNvSpPr>
            <a:spLocks noGrp="1"/>
          </p:cNvSpPr>
          <p:nvPr>
            <p:ph idx="1"/>
          </p:nvPr>
        </p:nvSpPr>
        <p:spPr>
          <a:xfrm>
            <a:off x="381000" y="1143000"/>
            <a:ext cx="8305800" cy="4876800"/>
          </a:xfrm>
        </p:spPr>
        <p:txBody>
          <a:bodyPr/>
          <a:lstStyle/>
          <a:p>
            <a:pPr marL="0" indent="0">
              <a:buNone/>
            </a:pPr>
            <a:r>
              <a:rPr lang="en-US" b="1" dirty="0"/>
              <a:t>Paula McElwee</a:t>
            </a:r>
          </a:p>
          <a:p>
            <a:pPr marL="0" indent="0">
              <a:buNone/>
            </a:pPr>
            <a:r>
              <a:rPr lang="en-US" dirty="0">
                <a:hlinkClick r:id="rId2"/>
              </a:rPr>
              <a:t>paulamcelwee.ilru@gmail.com</a:t>
            </a:r>
            <a:endParaRPr lang="en-US" dirty="0"/>
          </a:p>
          <a:p>
            <a:pPr marL="0" indent="0">
              <a:buNone/>
            </a:pPr>
            <a:r>
              <a:rPr lang="en-US" dirty="0"/>
              <a:t>559-250-3082</a:t>
            </a:r>
          </a:p>
          <a:p>
            <a:pPr marL="0" lvl="1" indent="0">
              <a:buNone/>
            </a:pPr>
            <a:r>
              <a:rPr lang="en-US" sz="2400" dirty="0">
                <a:solidFill>
                  <a:schemeClr val="tx2"/>
                </a:solidFill>
              </a:rPr>
              <a:t>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MS PGothic" panose="020B0600070205080204" pitchFamily="34" charset="-128"/>
              </a:rPr>
              <a:t>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000" dirty="0">
                <a:ea typeface="MS PGothic" panose="020B0600070205080204" pitchFamily="34" charset="-128"/>
              </a:rPr>
              <a:t>	</a:t>
            </a:r>
            <a:r>
              <a:rPr lang="en-US" altLang="en-US" dirty="0">
                <a:ea typeface="MS PGothic" panose="020B0600070205080204" pitchFamily="34" charset="-128"/>
              </a:rPr>
              <a:t>This project is supported by grant number </a:t>
            </a:r>
            <a:r>
              <a:rPr lang="en-US" dirty="0"/>
              <a:t>90ISTA0001</a:t>
            </a:r>
            <a:r>
              <a:rPr lang="en-US" dirty="0">
                <a:ea typeface="MS PGothic" panose="020B0600070205080204" pitchFamily="34" charset="-128"/>
              </a:rPr>
              <a:t>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altLang="en-US" sz="2000" dirty="0">
              <a:ea typeface="MS PGothic" panose="020B0600070205080204" pitchFamily="34" charset="-128"/>
            </a:endParaRP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t>61</a:t>
            </a:fld>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609600"/>
            <a:ext cx="7772400" cy="715962"/>
          </a:xfrm>
        </p:spPr>
        <p:txBody>
          <a:bodyPr/>
          <a:lstStyle/>
          <a:p>
            <a:r>
              <a:rPr lang="en-US" sz="2500" dirty="0"/>
              <a:t>Chart of the Rehab Act and IL regulations from IL-NET SILC Guidebook—available in electronic format. Here is an excerpt:</a:t>
            </a:r>
            <a:br>
              <a:rPr lang="en-US" sz="2500" dirty="0"/>
            </a:br>
            <a:endParaRPr lang="en-US" sz="2500" dirty="0"/>
          </a:p>
        </p:txBody>
      </p:sp>
      <p:graphicFrame>
        <p:nvGraphicFramePr>
          <p:cNvPr id="7" name="Table 6" descr="Two column table&#10;1) What the law says:&#10;Sec. 705(c) FUNCTIONS:&#10;(1) DUTIES -The council shall:&#10;(A) Develop the State plan as provided in section 704(a)(2);&#10;(B) Monitor, review, and evaluate the implementation of the State plan;&#10;(C) Meet regularly, and ensure that such meetings of the council are open to the public and sufficient advance notice of such meetings is provided;&#10;(D) Submit to the Administrator such periodic reports as the Administrator may reasonably request, and keep such records, and afford such access to such... &#10;2) What the regs say:&#10;§ 1329.15 Duties of the SILC.&#10;(a) The duties of the SILC are those set forth in section 705 (c), (d), and (e) of the Act.&#10;(1) The SILC shall develop the SPIL in accordance with guidelines developed by the Administrator;&#10;(2) The SILC shall monitor, review, and evaluate the implementation of the SPIL on a regular basis as determined by the SLC and set forth in the SPIL;&#10;(3) The SILC shall meet regularly, and ensure that such meetings are open to the public and sufficient advance notice of ...&#10;"/>
          <p:cNvGraphicFramePr>
            <a:graphicFrameLocks noGrp="1"/>
          </p:cNvGraphicFramePr>
          <p:nvPr/>
        </p:nvGraphicFramePr>
        <p:xfrm>
          <a:off x="228600" y="1600200"/>
          <a:ext cx="8763000" cy="4572000"/>
        </p:xfrm>
        <a:graphic>
          <a:graphicData uri="http://schemas.openxmlformats.org/drawingml/2006/table">
            <a:tbl>
              <a:tblPr firstRow="1" bandRow="1">
                <a:tableStyleId>{5C22544A-7EE6-4342-B048-85BDC9FD1C3A}</a:tableStyleId>
              </a:tblPr>
              <a:tblGrid>
                <a:gridCol w="4344051">
                  <a:extLst>
                    <a:ext uri="{9D8B030D-6E8A-4147-A177-3AD203B41FA5}">
                      <a16:colId xmlns:a16="http://schemas.microsoft.com/office/drawing/2014/main" val="20000"/>
                    </a:ext>
                  </a:extLst>
                </a:gridCol>
                <a:gridCol w="4418949">
                  <a:extLst>
                    <a:ext uri="{9D8B030D-6E8A-4147-A177-3AD203B41FA5}">
                      <a16:colId xmlns:a16="http://schemas.microsoft.com/office/drawing/2014/main" val="20001"/>
                    </a:ext>
                  </a:extLst>
                </a:gridCol>
              </a:tblGrid>
              <a:tr h="347472">
                <a:tc>
                  <a:txBody>
                    <a:bodyPr/>
                    <a:lstStyle/>
                    <a:p>
                      <a:pPr algn="ctr"/>
                      <a:r>
                        <a:rPr lang="en-US" dirty="0">
                          <a:solidFill>
                            <a:schemeClr val="tx1"/>
                          </a:solidFill>
                        </a:rPr>
                        <a:t>What the law</a:t>
                      </a:r>
                      <a:r>
                        <a:rPr lang="en-US" baseline="0" dirty="0">
                          <a:solidFill>
                            <a:schemeClr val="tx1"/>
                          </a:solidFill>
                        </a:rPr>
                        <a:t> says:</a:t>
                      </a:r>
                      <a:endParaRPr lang="en-US" dirty="0">
                        <a:solidFill>
                          <a:schemeClr val="tx1"/>
                        </a:solidFill>
                      </a:endParaRPr>
                    </a:p>
                  </a:txBody>
                  <a:tcPr/>
                </a:tc>
                <a:tc>
                  <a:txBody>
                    <a:bodyPr/>
                    <a:lstStyle/>
                    <a:p>
                      <a:pPr algn="ctr"/>
                      <a:r>
                        <a:rPr lang="en-US" dirty="0">
                          <a:solidFill>
                            <a:schemeClr val="tx1"/>
                          </a:solidFill>
                        </a:rPr>
                        <a:t>What the regs say:</a:t>
                      </a:r>
                    </a:p>
                  </a:txBody>
                  <a:tcPr/>
                </a:tc>
                <a:extLst>
                  <a:ext uri="{0D108BD9-81ED-4DB2-BD59-A6C34878D82A}">
                    <a16:rowId xmlns:a16="http://schemas.microsoft.com/office/drawing/2014/main" val="10000"/>
                  </a:ext>
                </a:extLst>
              </a:tr>
              <a:tr h="3995928">
                <a:tc>
                  <a:txBody>
                    <a:bodyPr/>
                    <a:lstStyle/>
                    <a:p>
                      <a:r>
                        <a:rPr lang="en-US" sz="1800" kern="1200" dirty="0">
                          <a:solidFill>
                            <a:schemeClr val="dk1"/>
                          </a:solidFill>
                          <a:effectLst/>
                          <a:latin typeface="+mn-lt"/>
                          <a:ea typeface="+mn-ea"/>
                          <a:cs typeface="+mn-cs"/>
                        </a:rPr>
                        <a:t>Sec. 705(c) FUNCTIONS:</a:t>
                      </a:r>
                    </a:p>
                    <a:p>
                      <a:r>
                        <a:rPr lang="en-US" sz="1800" kern="1200" dirty="0">
                          <a:solidFill>
                            <a:schemeClr val="dk1"/>
                          </a:solidFill>
                          <a:effectLst/>
                          <a:latin typeface="+mn-lt"/>
                          <a:ea typeface="+mn-ea"/>
                          <a:cs typeface="+mn-cs"/>
                        </a:rPr>
                        <a:t>(1) DUTIES -The council shall:</a:t>
                      </a:r>
                    </a:p>
                    <a:p>
                      <a:r>
                        <a:rPr lang="en-US" sz="1800" kern="1200" dirty="0">
                          <a:solidFill>
                            <a:schemeClr val="dk1"/>
                          </a:solidFill>
                          <a:effectLst/>
                          <a:latin typeface="+mn-lt"/>
                          <a:ea typeface="+mn-ea"/>
                          <a:cs typeface="+mn-cs"/>
                        </a:rPr>
                        <a:t>(A) Develop the State plan as provided in section 704(a)(2);</a:t>
                      </a:r>
                    </a:p>
                    <a:p>
                      <a:r>
                        <a:rPr lang="en-US" sz="1800" kern="1200" dirty="0">
                          <a:solidFill>
                            <a:schemeClr val="dk1"/>
                          </a:solidFill>
                          <a:effectLst/>
                          <a:latin typeface="+mn-lt"/>
                          <a:ea typeface="+mn-ea"/>
                          <a:cs typeface="+mn-cs"/>
                        </a:rPr>
                        <a:t>(B) Monitor, review, and evaluate the implementation of the State plan;</a:t>
                      </a:r>
                    </a:p>
                    <a:p>
                      <a:r>
                        <a:rPr lang="en-US" sz="1800" kern="1200" dirty="0">
                          <a:solidFill>
                            <a:schemeClr val="dk1"/>
                          </a:solidFill>
                          <a:effectLst/>
                          <a:latin typeface="+mn-lt"/>
                          <a:ea typeface="+mn-ea"/>
                          <a:cs typeface="+mn-cs"/>
                        </a:rPr>
                        <a:t>(C) Meet regularly, and ensure that such meetings of the council are open to the public and sufficient advance notice of such meetings is provided;</a:t>
                      </a:r>
                    </a:p>
                    <a:p>
                      <a:r>
                        <a:rPr lang="en-US" sz="1800" kern="1200" dirty="0">
                          <a:solidFill>
                            <a:schemeClr val="dk1"/>
                          </a:solidFill>
                          <a:effectLst/>
                          <a:latin typeface="+mn-lt"/>
                          <a:ea typeface="+mn-ea"/>
                          <a:cs typeface="+mn-cs"/>
                        </a:rPr>
                        <a:t>(D) Submit to the Administrator such periodic reports as the Administrator may reasonably request, and keep such records, and afford such access to such... </a:t>
                      </a:r>
                      <a:endParaRPr lang="en-US" dirty="0"/>
                    </a:p>
                  </a:txBody>
                  <a:tcPr/>
                </a:tc>
                <a:tc>
                  <a:txBody>
                    <a:bodyPr/>
                    <a:lstStyle/>
                    <a:p>
                      <a:r>
                        <a:rPr lang="en-US" sz="1800" kern="1200" dirty="0">
                          <a:solidFill>
                            <a:schemeClr val="dk1"/>
                          </a:solidFill>
                          <a:effectLst/>
                          <a:latin typeface="+mn-lt"/>
                          <a:ea typeface="+mn-ea"/>
                          <a:cs typeface="+mn-cs"/>
                        </a:rPr>
                        <a:t>§ 1329.15 Duties of the SILC.</a:t>
                      </a:r>
                    </a:p>
                    <a:p>
                      <a:r>
                        <a:rPr lang="en-US" sz="1800" kern="1200" dirty="0">
                          <a:solidFill>
                            <a:schemeClr val="dk1"/>
                          </a:solidFill>
                          <a:effectLst/>
                          <a:latin typeface="+mn-lt"/>
                          <a:ea typeface="+mn-ea"/>
                          <a:cs typeface="+mn-cs"/>
                        </a:rPr>
                        <a:t>(a) The duties of the SILC are those set forth in section 705 (c), (d), and (e) of the Act.</a:t>
                      </a:r>
                    </a:p>
                    <a:p>
                      <a:r>
                        <a:rPr lang="en-US" sz="1800" kern="1200" dirty="0">
                          <a:solidFill>
                            <a:schemeClr val="dk1"/>
                          </a:solidFill>
                          <a:effectLst/>
                          <a:latin typeface="+mn-lt"/>
                          <a:ea typeface="+mn-ea"/>
                          <a:cs typeface="+mn-cs"/>
                        </a:rPr>
                        <a:t>(1) The SILC shall develop the SPIL in accordance with guidelines developed by the Administrator;</a:t>
                      </a:r>
                    </a:p>
                    <a:p>
                      <a:r>
                        <a:rPr lang="en-US" sz="1800" kern="1200" dirty="0">
                          <a:solidFill>
                            <a:schemeClr val="dk1"/>
                          </a:solidFill>
                          <a:effectLst/>
                          <a:latin typeface="+mn-lt"/>
                          <a:ea typeface="+mn-ea"/>
                          <a:cs typeface="+mn-cs"/>
                        </a:rPr>
                        <a:t>(2) The SILC shall monitor, review, and evaluate the implementation of the SPIL on a regular basis as determined by the SILC and set forth in the SPIL;</a:t>
                      </a:r>
                    </a:p>
                    <a:p>
                      <a:r>
                        <a:rPr lang="en-US" sz="1800" kern="1200" dirty="0">
                          <a:solidFill>
                            <a:schemeClr val="dk1"/>
                          </a:solidFill>
                          <a:effectLst/>
                          <a:latin typeface="+mn-lt"/>
                          <a:ea typeface="+mn-ea"/>
                          <a:cs typeface="+mn-cs"/>
                        </a:rPr>
                        <a:t>(3) The SILC shall meet regularly, and ensure that such meetings are open to the public and sufficient advance notice of ...</a:t>
                      </a:r>
                      <a:endParaRPr lang="en-US" dirty="0"/>
                    </a:p>
                  </a:txBody>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0"/>
          </p:nvPr>
        </p:nvSpPr>
        <p:spPr/>
        <p:txBody>
          <a:bodyPr/>
          <a:lstStyle/>
          <a:p>
            <a:pPr>
              <a:defRPr/>
            </a:pPr>
            <a:fld id="{F2DF5F09-D78D-44DB-A338-E90D23C46220}" type="slidenum">
              <a:rPr lang="en-US" smtClean="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153400" cy="792162"/>
          </a:xfrm>
        </p:spPr>
        <p:txBody>
          <a:bodyPr/>
          <a:lstStyle/>
          <a:p>
            <a:r>
              <a:rPr lang="en-US" dirty="0"/>
              <a:t>The </a:t>
            </a:r>
            <a:r>
              <a:rPr lang="en-US" dirty="0" err="1"/>
              <a:t>regs</a:t>
            </a:r>
            <a:r>
              <a:rPr lang="en-US" dirty="0"/>
              <a:t> agree with the law, may add detail</a:t>
            </a:r>
          </a:p>
        </p:txBody>
      </p:sp>
      <p:sp>
        <p:nvSpPr>
          <p:cNvPr id="2" name="Content Placeholder 1"/>
          <p:cNvSpPr>
            <a:spLocks noGrp="1"/>
          </p:cNvSpPr>
          <p:nvPr>
            <p:ph idx="1"/>
          </p:nvPr>
        </p:nvSpPr>
        <p:spPr>
          <a:xfrm>
            <a:off x="304800" y="838200"/>
            <a:ext cx="8610600" cy="5135562"/>
          </a:xfrm>
        </p:spPr>
        <p:txBody>
          <a:bodyPr/>
          <a:lstStyle/>
          <a:p>
            <a:r>
              <a:rPr lang="en-US" sz="2400" dirty="0"/>
              <a:t>The Rehabilitation Act, as amended by the Workforce Innovation and Opportunity Act of 2014, is the law.</a:t>
            </a:r>
          </a:p>
          <a:p>
            <a:r>
              <a:rPr lang="en-US" sz="2400" dirty="0"/>
              <a:t>The regulations must be true to the law. </a:t>
            </a:r>
          </a:p>
          <a:p>
            <a:r>
              <a:rPr lang="en-US" sz="2400" dirty="0"/>
              <a:t>For simplicity let’s look at the </a:t>
            </a:r>
            <a:r>
              <a:rPr lang="en-US" sz="2400" dirty="0" err="1"/>
              <a:t>regs</a:t>
            </a:r>
            <a:r>
              <a:rPr lang="en-US" sz="2400" dirty="0"/>
              <a:t>, which have slightly more content, unless only the law addresses an issue.</a:t>
            </a:r>
          </a:p>
          <a:p>
            <a:r>
              <a:rPr lang="en-US" sz="2400" b="1" dirty="0"/>
              <a:t>45 CFR PART 1329—STATE INDEPENDENT LIVING SERVICES AND CENTERS FOR INDEPENDENT LIVING</a:t>
            </a:r>
          </a:p>
          <a:p>
            <a:r>
              <a:rPr lang="en-US" sz="2400" dirty="0"/>
              <a:t>The Indicators of minimum compliance for SILCs are included where applicable. </a:t>
            </a:r>
            <a:r>
              <a:rPr lang="en-US" sz="2400" dirty="0">
                <a:hlinkClick r:id="rId2"/>
              </a:rPr>
              <a:t>http://www.ilru.org/federal-guidance-il-program</a:t>
            </a:r>
            <a:endParaRPr lang="en-US" sz="2400" dirty="0"/>
          </a:p>
          <a:p>
            <a:r>
              <a:rPr lang="en-US" sz="2400" dirty="0"/>
              <a:t>The indicators and assurances for SILCs and DSEs are included as appropriate.</a:t>
            </a:r>
          </a:p>
          <a:p>
            <a:pPr marL="0" indent="0">
              <a:buNone/>
            </a:pPr>
            <a:endParaRPr lang="en-US" sz="24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a:t>Purpose of Title VII of the Rehabilitation Act --</a:t>
            </a:r>
            <a:endParaRPr lang="en-US" sz="2600" dirty="0">
              <a:solidFill>
                <a:schemeClr val="accent2"/>
              </a:solidFill>
              <a:latin typeface="Arial Rounded MT Bold" panose="020F0704030504030204"/>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b="1" dirty="0"/>
              <a:t>§ 1329.2 Purpose.</a:t>
            </a:r>
            <a:endParaRPr lang="en-US" dirty="0"/>
          </a:p>
          <a:p>
            <a:pPr marL="0" indent="0">
              <a:spcBef>
                <a:spcPts val="1200"/>
              </a:spcBef>
              <a:buNone/>
            </a:pPr>
            <a:r>
              <a:rPr lang="en-US" dirty="0"/>
              <a:t>The purpose of title VII of the Act is to promote a philosophy of independent living (IL), including a philosophy of consumer control, peer support, self-help, self-determination, equal access, and individual and system advocacy, in order to maximize the leadership, empowerment, independence, and productivity of individuals with disabilities, and to promote the integration and full inclusion of individuals with disabilities into the mainstream of American society...</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4524</Words>
  <Application>Microsoft Office PowerPoint</Application>
  <PresentationFormat>On-screen Show (4:3)</PresentationFormat>
  <Paragraphs>353</Paragraphs>
  <Slides>61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Arial Rounded MT Bold</vt:lpstr>
      <vt:lpstr>Calibri Light</vt:lpstr>
      <vt:lpstr>Tahoma</vt:lpstr>
      <vt:lpstr>Default Design</vt:lpstr>
      <vt:lpstr>Independent Living Research Utilization</vt:lpstr>
      <vt:lpstr>SILC Congress SILC 101 Part 1</vt:lpstr>
      <vt:lpstr>What you will learn</vt:lpstr>
      <vt:lpstr>The Rehabilitation Act</vt:lpstr>
      <vt:lpstr>The Rehabilitation Act, cont’d. </vt:lpstr>
      <vt:lpstr>The Rehabilitation Act, cont’d. 2 </vt:lpstr>
      <vt:lpstr>Chart of the Rehab Act and IL regulations from IL-NET SILC Guidebook—available in electronic format. Here is an excerpt: </vt:lpstr>
      <vt:lpstr>The regs agree with the law, may add detail</vt:lpstr>
      <vt:lpstr>Purpose of Title VII of the Rehabilitation Act --</vt:lpstr>
      <vt:lpstr>Notice that IL Philosophy is first! These principles are what bring us together.</vt:lpstr>
      <vt:lpstr>§ 1329.3 Applicability of other regulations.</vt:lpstr>
      <vt:lpstr>§ 1329.3 Applicability of other regulations, cont’d.</vt:lpstr>
      <vt:lpstr>§ 1329.3 Applicability of other regulations, cont’d. 2</vt:lpstr>
      <vt:lpstr>How do you apply these other regulations? </vt:lpstr>
      <vt:lpstr>How do you apply these other regulations?  cont’d. </vt:lpstr>
      <vt:lpstr>Questions? Comments?</vt:lpstr>
      <vt:lpstr>How does ACL know if you follow regulations?</vt:lpstr>
      <vt:lpstr>ACL/ILA's review - COMP</vt:lpstr>
      <vt:lpstr>Be sure to notice that...</vt:lpstr>
      <vt:lpstr>Comments? Questions?</vt:lpstr>
      <vt:lpstr>Role of CILs</vt:lpstr>
      <vt:lpstr>§ 1329.15 Duties of the SILC.</vt:lpstr>
      <vt:lpstr>§ 1329.15 Duties of the SILC. cont’d.</vt:lpstr>
      <vt:lpstr>§ 1329.15 Duties of the SILC. cont’d. 2</vt:lpstr>
      <vt:lpstr>§ 1329.15 Duties of the SILC. cont’d. 3</vt:lpstr>
      <vt:lpstr>§ 1329.15 Duties of the SILC. cont’d. 4</vt:lpstr>
      <vt:lpstr>§ 1329.15 Duties of the SILC. cont’d. 5</vt:lpstr>
      <vt:lpstr>§ 1329.15 Duties of the SILC. cont’d. 6</vt:lpstr>
      <vt:lpstr>§ 1329.15 Duties of the SILC. cont’d 7</vt:lpstr>
      <vt:lpstr>§ 1329.16 Authorities of the SILC.</vt:lpstr>
      <vt:lpstr>§ 1329.16 Authorities of the SILC. cont’d.</vt:lpstr>
      <vt:lpstr>Questions?</vt:lpstr>
      <vt:lpstr>Many of the things we are discussing require policies and procedures for the SILC</vt:lpstr>
      <vt:lpstr>Appointment process</vt:lpstr>
      <vt:lpstr>Training for Council members</vt:lpstr>
      <vt:lpstr>Public input into development of SPIL</vt:lpstr>
      <vt:lpstr>Public input into development of SPIL, cont’d.</vt:lpstr>
      <vt:lpstr>Public input into development of SPIL, cont’d. 2</vt:lpstr>
      <vt:lpstr>Public input into development of SPIL, cont’d. 3</vt:lpstr>
      <vt:lpstr>Public input into development of SPIL, cont’d. 4</vt:lpstr>
      <vt:lpstr>Input into the SPIL — decisions</vt:lpstr>
      <vt:lpstr>Monitors, reviews and evaluates the implementation of the SPIL</vt:lpstr>
      <vt:lpstr>An interesting fact...</vt:lpstr>
      <vt:lpstr>So if the CILs are doing a lot of the work...</vt:lpstr>
      <vt:lpstr>Comments? Questions?</vt:lpstr>
      <vt:lpstr>A SILC can operate only if— </vt:lpstr>
      <vt:lpstr>Another policy for SILC operation</vt:lpstr>
      <vt:lpstr>Comments? Questions?</vt:lpstr>
      <vt:lpstr>DSE Roles and Responsibilities</vt:lpstr>
      <vt:lpstr>§ 1329.12 Role of the designated State entity.</vt:lpstr>
      <vt:lpstr>§ 1329.12 Role of the designated State entity, cont’d.</vt:lpstr>
      <vt:lpstr>§ 1329.12 Role of the designated State entity. cont’d. 2</vt:lpstr>
      <vt:lpstr>§ 1329.12 Role of the designated State entity. cont’d. 3</vt:lpstr>
      <vt:lpstr>§ 1329.12 Role of the designated State entity. cont’d. 4</vt:lpstr>
      <vt:lpstr>Assurances also address the DSE, effective October 1, 2018</vt:lpstr>
      <vt:lpstr>Designated State Entity Assurances, cont’d.</vt:lpstr>
      <vt:lpstr>Roles</vt:lpstr>
      <vt:lpstr>Questions?</vt:lpstr>
      <vt:lpstr>Evaluation </vt:lpstr>
      <vt:lpstr>For on-going technical assistance, contact:</vt:lpstr>
      <vt:lpstr>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Paula McElwee</cp:lastModifiedBy>
  <cp:revision>560</cp:revision>
  <cp:lastPrinted>2018-03-01T19:49:00Z</cp:lastPrinted>
  <dcterms:created xsi:type="dcterms:W3CDTF">2011-01-05T14:17:00Z</dcterms:created>
  <dcterms:modified xsi:type="dcterms:W3CDTF">2019-03-23T00:14:06Z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ies>
</file>