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1"/>
  </p:notesMasterIdLst>
  <p:handoutMasterIdLst>
    <p:handoutMasterId r:id="rId62"/>
  </p:handoutMasterIdLst>
  <p:sldIdLst>
    <p:sldId id="626" r:id="rId2"/>
    <p:sldId id="691" r:id="rId3"/>
    <p:sldId id="861" r:id="rId4"/>
    <p:sldId id="951" r:id="rId5"/>
    <p:sldId id="802" r:id="rId6"/>
    <p:sldId id="862" r:id="rId7"/>
    <p:sldId id="868" r:id="rId8"/>
    <p:sldId id="803" r:id="rId9"/>
    <p:sldId id="804" r:id="rId10"/>
    <p:sldId id="805" r:id="rId11"/>
    <p:sldId id="806" r:id="rId12"/>
    <p:sldId id="807" r:id="rId13"/>
    <p:sldId id="808" r:id="rId14"/>
    <p:sldId id="809" r:id="rId15"/>
    <p:sldId id="829" r:id="rId16"/>
    <p:sldId id="947" r:id="rId17"/>
    <p:sldId id="1053" r:id="rId18"/>
    <p:sldId id="1054" r:id="rId19"/>
    <p:sldId id="1055" r:id="rId20"/>
    <p:sldId id="1059" r:id="rId21"/>
    <p:sldId id="1060" r:id="rId22"/>
    <p:sldId id="1061" r:id="rId23"/>
    <p:sldId id="1062" r:id="rId24"/>
    <p:sldId id="1063" r:id="rId25"/>
    <p:sldId id="1070" r:id="rId26"/>
    <p:sldId id="1071" r:id="rId27"/>
    <p:sldId id="1072" r:id="rId28"/>
    <p:sldId id="1073" r:id="rId29"/>
    <p:sldId id="1074" r:id="rId30"/>
    <p:sldId id="1076" r:id="rId31"/>
    <p:sldId id="1077" r:id="rId32"/>
    <p:sldId id="1078" r:id="rId33"/>
    <p:sldId id="1079" r:id="rId34"/>
    <p:sldId id="1080" r:id="rId35"/>
    <p:sldId id="1081" r:id="rId36"/>
    <p:sldId id="1083" r:id="rId37"/>
    <p:sldId id="830" r:id="rId38"/>
    <p:sldId id="831" r:id="rId39"/>
    <p:sldId id="1084" r:id="rId40"/>
    <p:sldId id="1085" r:id="rId41"/>
    <p:sldId id="1086" r:id="rId42"/>
    <p:sldId id="1087" r:id="rId43"/>
    <p:sldId id="1093" r:id="rId44"/>
    <p:sldId id="863" r:id="rId45"/>
    <p:sldId id="864" r:id="rId46"/>
    <p:sldId id="865" r:id="rId47"/>
    <p:sldId id="835" r:id="rId48"/>
    <p:sldId id="837" r:id="rId49"/>
    <p:sldId id="839" r:id="rId50"/>
    <p:sldId id="843" r:id="rId51"/>
    <p:sldId id="1101" r:id="rId52"/>
    <p:sldId id="815" r:id="rId53"/>
    <p:sldId id="887" r:id="rId54"/>
    <p:sldId id="888" r:id="rId55"/>
    <p:sldId id="817" r:id="rId56"/>
    <p:sldId id="1100" r:id="rId57"/>
    <p:sldId id="827" r:id="rId58"/>
    <p:sldId id="811" r:id="rId59"/>
    <p:sldId id="1102" r:id="rId60"/>
  </p:sldIdLst>
  <p:sldSz cx="9144000" cy="6858000" type="screen4x3"/>
  <p:notesSz cx="7102475" cy="9388475"/>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guide id="3" orient="horz" pos="2909">
          <p15:clr>
            <a:srgbClr val="A4A3A4"/>
          </p15:clr>
        </p15:guide>
        <p15:guide id="4" orient="horz" pos="2976">
          <p15:clr>
            <a:srgbClr val="A4A3A4"/>
          </p15:clr>
        </p15:guide>
        <p15:guide id="5" orient="horz" pos="2957">
          <p15:clr>
            <a:srgbClr val="A4A3A4"/>
          </p15:clr>
        </p15:guide>
        <p15:guide id="6" pos="223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ncy Smith" initials="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CC"/>
    <a:srgbClr val="A50021"/>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E41A04-E408-4B9B-9BC9-9A548D649A79}" v="1" dt="2019-03-23T00:11:08.805"/>
  </p1510:revLst>
</p1510:revInfo>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5016" autoAdjust="0"/>
    <p:restoredTop sz="96450" autoAdjust="0"/>
  </p:normalViewPr>
  <p:slideViewPr>
    <p:cSldViewPr>
      <p:cViewPr varScale="1">
        <p:scale>
          <a:sx n="72" d="100"/>
          <a:sy n="72" d="100"/>
        </p:scale>
        <p:origin x="426" y="60"/>
      </p:cViewPr>
      <p:guideLst>
        <p:guide orient="horz" pos="2160"/>
        <p:guide pos="2880"/>
      </p:guideLst>
    </p:cSldViewPr>
  </p:slideViewPr>
  <p:outlineViewPr>
    <p:cViewPr>
      <p:scale>
        <a:sx n="33" d="100"/>
        <a:sy n="33" d="100"/>
      </p:scale>
      <p:origin x="0" y="2409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3086" y="48"/>
      </p:cViewPr>
      <p:guideLst>
        <p:guide orient="horz" pos="2928"/>
        <p:guide pos="2208"/>
        <p:guide orient="horz" pos="2909"/>
        <p:guide orient="horz" pos="2976"/>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commentAuthors" Target="commentAuthors.xml"/><Relationship Id="rId68"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69"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a McElwee" userId="9253ccc78c5345ae" providerId="LiveId" clId="{5BE41A04-E408-4B9B-9BC9-9A548D649A79}"/>
    <pc:docChg chg="modSld">
      <pc:chgData name="Paula McElwee" userId="9253ccc78c5345ae" providerId="LiveId" clId="{5BE41A04-E408-4B9B-9BC9-9A548D649A79}" dt="2019-03-23T00:11:08.805" v="0"/>
      <pc:docMkLst>
        <pc:docMk/>
      </pc:docMkLst>
      <pc:sldChg chg="addSp">
        <pc:chgData name="Paula McElwee" userId="9253ccc78c5345ae" providerId="LiveId" clId="{5BE41A04-E408-4B9B-9BC9-9A548D649A79}" dt="2019-03-23T00:11:08.805" v="0"/>
        <pc:sldMkLst>
          <pc:docMk/>
          <pc:sldMk cId="0" sldId="626"/>
        </pc:sldMkLst>
        <pc:spChg chg="add">
          <ac:chgData name="Paula McElwee" userId="9253ccc78c5345ae" providerId="LiveId" clId="{5BE41A04-E408-4B9B-9BC9-9A548D649A79}" dt="2019-03-23T00:11:08.805" v="0"/>
          <ac:spMkLst>
            <pc:docMk/>
            <pc:sldMk cId="0" sldId="626"/>
            <ac:spMk id="2" creationId="{27427190-534A-448E-A8FF-A27C17EF475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8383" cy="469745"/>
          </a:xfrm>
          <a:prstGeom prst="rect">
            <a:avLst/>
          </a:prstGeom>
        </p:spPr>
        <p:txBody>
          <a:bodyPr vert="horz" lIns="94575" tIns="47288" rIns="94575" bIns="47288" rtlCol="0"/>
          <a:lstStyle>
            <a:lvl1pPr algn="l">
              <a:defRPr sz="1200">
                <a:latin typeface="Arial" panose="020B0604020202020204" pitchFamily="34" charset="0"/>
                <a:cs typeface="+mn-cs"/>
              </a:defRPr>
            </a:lvl1pPr>
          </a:lstStyle>
          <a:p>
            <a:pPr>
              <a:defRPr/>
            </a:pPr>
            <a:endParaRPr lang="en-US" dirty="0"/>
          </a:p>
        </p:txBody>
      </p:sp>
      <p:sp>
        <p:nvSpPr>
          <p:cNvPr id="3" name="Date Placeholder 2"/>
          <p:cNvSpPr>
            <a:spLocks noGrp="1"/>
          </p:cNvSpPr>
          <p:nvPr>
            <p:ph type="dt" sz="quarter" idx="1"/>
          </p:nvPr>
        </p:nvSpPr>
        <p:spPr>
          <a:xfrm>
            <a:off x="4022486" y="0"/>
            <a:ext cx="3078383" cy="469745"/>
          </a:xfrm>
          <a:prstGeom prst="rect">
            <a:avLst/>
          </a:prstGeom>
        </p:spPr>
        <p:txBody>
          <a:bodyPr vert="horz" lIns="94575" tIns="47288" rIns="94575" bIns="47288" rtlCol="0"/>
          <a:lstStyle>
            <a:lvl1pPr algn="r">
              <a:defRPr sz="1200">
                <a:latin typeface="Arial" panose="020B0604020202020204" pitchFamily="34" charset="0"/>
                <a:cs typeface="+mn-cs"/>
              </a:defRPr>
            </a:lvl1pPr>
          </a:lstStyle>
          <a:p>
            <a:pPr>
              <a:defRPr/>
            </a:pPr>
            <a:fld id="{865A7DD1-600C-42FF-9D9D-BFB743C0A4FC}" type="datetimeFigureOut">
              <a:rPr lang="en-US"/>
              <a:t>3/22/2019</a:t>
            </a:fld>
            <a:endParaRPr lang="en-US" dirty="0"/>
          </a:p>
        </p:txBody>
      </p:sp>
      <p:sp>
        <p:nvSpPr>
          <p:cNvPr id="4" name="Footer Placeholder 3"/>
          <p:cNvSpPr>
            <a:spLocks noGrp="1"/>
          </p:cNvSpPr>
          <p:nvPr>
            <p:ph type="ftr" sz="quarter" idx="2"/>
          </p:nvPr>
        </p:nvSpPr>
        <p:spPr>
          <a:xfrm>
            <a:off x="1" y="8917127"/>
            <a:ext cx="3078383" cy="469745"/>
          </a:xfrm>
          <a:prstGeom prst="rect">
            <a:avLst/>
          </a:prstGeom>
        </p:spPr>
        <p:txBody>
          <a:bodyPr vert="horz" lIns="94575" tIns="47288" rIns="94575" bIns="47288" rtlCol="0" anchor="b"/>
          <a:lstStyle>
            <a:lvl1pPr algn="l">
              <a:defRPr sz="1200">
                <a:latin typeface="Arial" panose="020B0604020202020204" pitchFamily="34" charset="0"/>
                <a:cs typeface="+mn-cs"/>
              </a:defRPr>
            </a:lvl1pPr>
          </a:lstStyle>
          <a:p>
            <a:pPr>
              <a:defRPr/>
            </a:pPr>
            <a:endParaRPr lang="en-US" dirty="0"/>
          </a:p>
        </p:txBody>
      </p:sp>
      <p:sp>
        <p:nvSpPr>
          <p:cNvPr id="5" name="Slide Number Placeholder 4"/>
          <p:cNvSpPr>
            <a:spLocks noGrp="1"/>
          </p:cNvSpPr>
          <p:nvPr>
            <p:ph type="sldNum" sz="quarter" idx="3"/>
          </p:nvPr>
        </p:nvSpPr>
        <p:spPr>
          <a:xfrm>
            <a:off x="4022486" y="8917127"/>
            <a:ext cx="3078383" cy="469745"/>
          </a:xfrm>
          <a:prstGeom prst="rect">
            <a:avLst/>
          </a:prstGeom>
        </p:spPr>
        <p:txBody>
          <a:bodyPr vert="horz" lIns="94575" tIns="47288" rIns="94575" bIns="47288" rtlCol="0" anchor="b"/>
          <a:lstStyle>
            <a:lvl1pPr algn="r">
              <a:defRPr sz="1200">
                <a:latin typeface="Arial" panose="020B0604020202020204" pitchFamily="34" charset="0"/>
                <a:cs typeface="+mn-cs"/>
              </a:defRPr>
            </a:lvl1pPr>
          </a:lstStyle>
          <a:p>
            <a:pPr>
              <a:defRPr/>
            </a:pPr>
            <a:fld id="{8358C2DD-14E5-490D-A181-3A78FEFD9465}" type="slidenum">
              <a:rPr lang="en-US"/>
              <a:t>‹#›</a:t>
            </a:fld>
            <a:endParaRPr lang="en-US" dirty="0"/>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1" y="0"/>
            <a:ext cx="3078383" cy="469745"/>
          </a:xfrm>
          <a:prstGeom prst="rect">
            <a:avLst/>
          </a:prstGeom>
          <a:noFill/>
          <a:ln w="9525">
            <a:noFill/>
            <a:miter lim="800000"/>
          </a:ln>
          <a:effectLst/>
        </p:spPr>
        <p:txBody>
          <a:bodyPr vert="horz" wrap="square" lIns="94575" tIns="47288" rIns="94575" bIns="47288" numCol="1" anchor="t" anchorCtr="0" compatLnSpc="1"/>
          <a:lstStyle>
            <a:lvl1pPr>
              <a:defRPr sz="1200">
                <a:latin typeface="Arial" panose="020B0604020202020204" pitchFamily="34" charset="0"/>
                <a:cs typeface="+mn-cs"/>
              </a:defRPr>
            </a:lvl1pPr>
          </a:lstStyle>
          <a:p>
            <a:pPr>
              <a:defRPr/>
            </a:pPr>
            <a:endParaRPr lang="en-US" dirty="0"/>
          </a:p>
        </p:txBody>
      </p:sp>
      <p:sp>
        <p:nvSpPr>
          <p:cNvPr id="26627" name="Rectangle 3"/>
          <p:cNvSpPr>
            <a:spLocks noGrp="1" noChangeArrowheads="1"/>
          </p:cNvSpPr>
          <p:nvPr>
            <p:ph type="dt" idx="1"/>
          </p:nvPr>
        </p:nvSpPr>
        <p:spPr bwMode="auto">
          <a:xfrm>
            <a:off x="4022486" y="0"/>
            <a:ext cx="3078383" cy="469745"/>
          </a:xfrm>
          <a:prstGeom prst="rect">
            <a:avLst/>
          </a:prstGeom>
          <a:noFill/>
          <a:ln w="9525">
            <a:noFill/>
            <a:miter lim="800000"/>
          </a:ln>
          <a:effectLst/>
        </p:spPr>
        <p:txBody>
          <a:bodyPr vert="horz" wrap="square" lIns="94575" tIns="47288" rIns="94575" bIns="47288" numCol="1" anchor="t" anchorCtr="0" compatLnSpc="1"/>
          <a:lstStyle>
            <a:lvl1pPr algn="r">
              <a:defRPr sz="1200">
                <a:latin typeface="Arial" panose="020B0604020202020204" pitchFamily="34" charset="0"/>
                <a:cs typeface="+mn-cs"/>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204913" y="703263"/>
            <a:ext cx="4692650" cy="3521075"/>
          </a:xfrm>
          <a:prstGeom prst="rect">
            <a:avLst/>
          </a:prstGeom>
          <a:noFill/>
          <a:ln w="9525">
            <a:solidFill>
              <a:srgbClr val="000000"/>
            </a:solidFill>
            <a:miter lim="800000"/>
          </a:ln>
        </p:spPr>
      </p:sp>
      <p:sp>
        <p:nvSpPr>
          <p:cNvPr id="26629" name="Rectangle 5"/>
          <p:cNvSpPr>
            <a:spLocks noGrp="1" noChangeArrowheads="1"/>
          </p:cNvSpPr>
          <p:nvPr>
            <p:ph type="body" sz="quarter" idx="3"/>
          </p:nvPr>
        </p:nvSpPr>
        <p:spPr bwMode="auto">
          <a:xfrm>
            <a:off x="710891" y="4460168"/>
            <a:ext cx="5680693" cy="4224494"/>
          </a:xfrm>
          <a:prstGeom prst="rect">
            <a:avLst/>
          </a:prstGeom>
          <a:noFill/>
          <a:ln w="9525">
            <a:noFill/>
            <a:miter lim="800000"/>
          </a:ln>
          <a:effectLst/>
        </p:spPr>
        <p:txBody>
          <a:bodyPr vert="horz" wrap="square" lIns="94575" tIns="47288" rIns="94575" bIns="4728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6630" name="Rectangle 6"/>
          <p:cNvSpPr>
            <a:spLocks noGrp="1" noChangeArrowheads="1"/>
          </p:cNvSpPr>
          <p:nvPr>
            <p:ph type="ftr" sz="quarter" idx="4"/>
          </p:nvPr>
        </p:nvSpPr>
        <p:spPr bwMode="auto">
          <a:xfrm>
            <a:off x="1" y="8917127"/>
            <a:ext cx="3078383" cy="469745"/>
          </a:xfrm>
          <a:prstGeom prst="rect">
            <a:avLst/>
          </a:prstGeom>
          <a:noFill/>
          <a:ln w="9525">
            <a:noFill/>
            <a:miter lim="800000"/>
          </a:ln>
          <a:effectLst/>
        </p:spPr>
        <p:txBody>
          <a:bodyPr vert="horz" wrap="square" lIns="94575" tIns="47288" rIns="94575" bIns="47288" numCol="1" anchor="b" anchorCtr="0" compatLnSpc="1"/>
          <a:lstStyle>
            <a:lvl1pPr>
              <a:defRPr sz="1200">
                <a:latin typeface="Arial" panose="020B0604020202020204" pitchFamily="34" charset="0"/>
                <a:cs typeface="+mn-cs"/>
              </a:defRPr>
            </a:lvl1pPr>
          </a:lstStyle>
          <a:p>
            <a:pPr>
              <a:defRPr/>
            </a:pPr>
            <a:endParaRPr lang="en-US" dirty="0"/>
          </a:p>
        </p:txBody>
      </p:sp>
      <p:sp>
        <p:nvSpPr>
          <p:cNvPr id="26631" name="Rectangle 7"/>
          <p:cNvSpPr>
            <a:spLocks noGrp="1" noChangeArrowheads="1"/>
          </p:cNvSpPr>
          <p:nvPr>
            <p:ph type="sldNum" sz="quarter" idx="5"/>
          </p:nvPr>
        </p:nvSpPr>
        <p:spPr bwMode="auto">
          <a:xfrm>
            <a:off x="4022486" y="8917127"/>
            <a:ext cx="3078383" cy="469745"/>
          </a:xfrm>
          <a:prstGeom prst="rect">
            <a:avLst/>
          </a:prstGeom>
          <a:noFill/>
          <a:ln w="9525">
            <a:noFill/>
            <a:miter lim="800000"/>
          </a:ln>
          <a:effectLst/>
        </p:spPr>
        <p:txBody>
          <a:bodyPr vert="horz" wrap="square" lIns="94575" tIns="47288" rIns="94575" bIns="47288" numCol="1" anchor="b" anchorCtr="0" compatLnSpc="1"/>
          <a:lstStyle>
            <a:lvl1pPr algn="r">
              <a:defRPr sz="1200">
                <a:latin typeface="Arial" panose="020B0604020202020204" pitchFamily="34" charset="0"/>
                <a:cs typeface="+mn-cs"/>
              </a:defRPr>
            </a:lvl1pPr>
          </a:lstStyle>
          <a:p>
            <a:pPr>
              <a:defRPr/>
            </a:pPr>
            <a:fld id="{446037A2-A146-4AFA-A36B-418E91F740ED}" type="slidenum">
              <a:rPr lang="en-US"/>
              <a:t>‹#›</a:t>
            </a:fld>
            <a:endParaRPr lang="en-US"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Rectangle 6"/>
          <p:cNvSpPr>
            <a:spLocks noGrp="1" noChangeArrowheads="1"/>
          </p:cNvSpPr>
          <p:nvPr>
            <p:ph type="sldNum" sz="quarter" idx="10"/>
          </p:nvPr>
        </p:nvSpPr>
        <p:spPr>
          <a:xfrm>
            <a:off x="6477000" y="6248400"/>
            <a:ext cx="2362200" cy="244475"/>
          </a:xfrm>
        </p:spPr>
        <p:txBody>
          <a:bodyPr/>
          <a:lstStyle>
            <a:lvl1pPr>
              <a:defRPr sz="1200"/>
            </a:lvl1pPr>
          </a:lstStyle>
          <a:p>
            <a:pPr>
              <a:defRPr/>
            </a:pPr>
            <a:fld id="{C7C8ACA3-9F92-4AD5-9E39-716CB6917A7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10600" cy="5029200"/>
          </a:xfrm>
        </p:spPr>
        <p:txBody>
          <a:bodyPr/>
          <a:lstStyle>
            <a:lvl1pPr>
              <a:defRPr sz="2600"/>
            </a:lvl1pPr>
            <a:lvl2pPr>
              <a:defRPr sz="24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6"/>
          <p:cNvSpPr>
            <a:spLocks noGrp="1" noChangeArrowheads="1"/>
          </p:cNvSpPr>
          <p:nvPr>
            <p:ph type="sldNum" sz="quarter" idx="10"/>
          </p:nvPr>
        </p:nvSpPr>
        <p:spPr>
          <a:xfrm>
            <a:off x="6477000" y="6172200"/>
            <a:ext cx="2362200" cy="244475"/>
          </a:xfrm>
        </p:spPr>
        <p:txBody>
          <a:bodyPr/>
          <a:lstStyle>
            <a:lvl1pPr>
              <a:defRPr sz="1200"/>
            </a:lvl1pPr>
          </a:lstStyle>
          <a:p>
            <a:pPr>
              <a:defRPr/>
            </a:pPr>
            <a:fld id="{F2DF5F09-D78D-44DB-A338-E90D23C46220}" type="slidenum">
              <a:rPr lang="en-US" smtClean="0"/>
              <a:t>‹#›</a:t>
            </a:fld>
            <a:endParaRPr lang="en-US" dirty="0"/>
          </a:p>
        </p:txBody>
      </p:sp>
      <p:sp>
        <p:nvSpPr>
          <p:cNvPr id="2" name="Title 1"/>
          <p:cNvSpPr>
            <a:spLocks noGrp="1"/>
          </p:cNvSpPr>
          <p:nvPr>
            <p:ph type="title"/>
          </p:nvPr>
        </p:nvSpPr>
        <p:spPr>
          <a:xfrm>
            <a:off x="228600" y="274638"/>
            <a:ext cx="7696200" cy="792162"/>
          </a:xfrm>
        </p:spPr>
        <p:txBody>
          <a:bodyPr/>
          <a:lstStyle>
            <a:lvl1pPr>
              <a:defRPr>
                <a:solidFill>
                  <a:schemeClr val="accent2"/>
                </a:solidFill>
              </a:defRPr>
            </a:lvl1pPr>
          </a:lstStyle>
          <a:p>
            <a:r>
              <a:rPr lang="en-US" dirty="0"/>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xfrm>
            <a:off x="6477000" y="6324600"/>
            <a:ext cx="2362200" cy="244475"/>
          </a:xfrm>
        </p:spPr>
        <p:txBody>
          <a:bodyPr/>
          <a:lstStyle>
            <a:lvl1pPr>
              <a:defRPr sz="1200"/>
            </a:lvl1pPr>
          </a:lstStyle>
          <a:p>
            <a:pPr>
              <a:defRPr/>
            </a:pPr>
            <a:fld id="{4CF5312C-8747-4F3B-BF17-2BCC2CA352BE}"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6"/>
          <p:cNvSpPr>
            <a:spLocks noGrp="1" noChangeArrowheads="1"/>
          </p:cNvSpPr>
          <p:nvPr>
            <p:ph type="sldNum" sz="quarter" idx="10"/>
          </p:nvPr>
        </p:nvSpPr>
        <p:spPr>
          <a:xfrm>
            <a:off x="6477000" y="6324600"/>
            <a:ext cx="2362200" cy="244475"/>
          </a:xfrm>
        </p:spPr>
        <p:txBody>
          <a:bodyPr/>
          <a:lstStyle>
            <a:lvl1pPr>
              <a:defRPr sz="1200"/>
            </a:lvl1pPr>
          </a:lstStyle>
          <a:p>
            <a:pPr>
              <a:defRPr/>
            </a:pPr>
            <a:fld id="{F42DF3E2-0175-464B-95E4-5D6CFE698002}"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99FA63F1-7645-4F48-9FA4-1DA2E064BD6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ln>
        </p:spPr>
        <p:txBody>
          <a:bodyPr vert="horz" wrap="square" lIns="91440" tIns="45720" rIns="91440" bIns="45720" numCol="1" anchor="ctr" anchorCtr="0" compatLnSpc="1"/>
          <a:lstStyle/>
          <a:p>
            <a:pPr lvl="0"/>
            <a:r>
              <a:rPr lang="en-US"/>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ln>
        </p:spPr>
        <p:txBody>
          <a:bodyPr vert="horz" wrap="square" lIns="91440" tIns="45720" rIns="91440" bIns="45720" numCol="1"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6477000" y="6324600"/>
            <a:ext cx="2362200" cy="244475"/>
          </a:xfrm>
          <a:prstGeom prst="rect">
            <a:avLst/>
          </a:prstGeom>
          <a:noFill/>
          <a:ln w="9525">
            <a:noFill/>
            <a:miter lim="800000"/>
          </a:ln>
          <a:effectLst/>
        </p:spPr>
        <p:txBody>
          <a:bodyPr vert="horz" wrap="square" lIns="91440" tIns="45720" rIns="91440" bIns="45720" numCol="1" anchor="t" anchorCtr="0" compatLnSpc="1"/>
          <a:lstStyle>
            <a:lvl1pPr algn="r">
              <a:defRPr sz="1200" b="1">
                <a:latin typeface="Arial" panose="020B0604020202020204" pitchFamily="34" charset="0"/>
                <a:cs typeface="+mn-cs"/>
              </a:defRPr>
            </a:lvl1pPr>
          </a:lstStyle>
          <a:p>
            <a:pPr>
              <a:defRPr/>
            </a:pPr>
            <a:fld id="{124CDB12-2334-4149-9ED6-145DE69D84D2}" type="slidenum">
              <a:rPr lang="en-US" smtClean="0"/>
              <a:t>‹#›</a:t>
            </a:fld>
            <a:endParaRPr lang="en-US" dirty="0"/>
          </a:p>
        </p:txBody>
      </p:sp>
      <p:sp>
        <p:nvSpPr>
          <p:cNvPr id="2" name="Rectangle 9"/>
          <p:cNvSpPr>
            <a:spLocks noChangeArrowheads="1"/>
          </p:cNvSpPr>
          <p:nvPr userDrawn="1"/>
        </p:nvSpPr>
        <p:spPr bwMode="auto">
          <a:xfrm>
            <a:off x="228600" y="6324600"/>
            <a:ext cx="4572000" cy="200055"/>
          </a:xfrm>
          <a:prstGeom prst="rect">
            <a:avLst/>
          </a:prstGeom>
          <a:noFill/>
          <a:ln>
            <a:noFill/>
          </a:ln>
        </p:spPr>
        <p:txBody>
          <a:bodyPr>
            <a:spAutoFit/>
          </a:bodyPr>
          <a:lstStyle/>
          <a:p>
            <a:pPr>
              <a:defRPr/>
            </a:pPr>
            <a:r>
              <a:rPr lang="en-US" sz="700" b="1" dirty="0">
                <a:latin typeface="Arial" panose="020B0604020202020204" pitchFamily="34" charset="0"/>
                <a:cs typeface="+mn-cs"/>
              </a:rPr>
              <a:t>IL-NET, a project of ILRU – Independent Living Research Utilization</a:t>
            </a:r>
          </a:p>
        </p:txBody>
      </p:sp>
      <p:pic>
        <p:nvPicPr>
          <p:cNvPr id="6" name="Picture 5" descr="ilru logo - red block letters ilru lowercase with blue eyebrow swoosh above"/>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7924800" y="122238"/>
            <a:ext cx="1088994" cy="62919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irs.gov/charities-non-profit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ilru.org/il-net-sample-fiscal-policies-and-procedures-handbook"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ilru.org/publications/sample_fiscal_policies_handbook.pdf"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mailto:Paulamcelwee.ilru@gmail.com"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irs.gov/charities-non-profits/lobbyin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43793" y="85942"/>
            <a:ext cx="8855064" cy="367396"/>
          </a:xfrm>
        </p:spPr>
        <p:txBody>
          <a:bodyPr>
            <a:noAutofit/>
          </a:bodyPr>
          <a:lstStyle/>
          <a:p>
            <a:pPr algn="ctr"/>
            <a:r>
              <a:rPr lang="en-US" sz="1600" dirty="0">
                <a:solidFill>
                  <a:schemeClr val="accent2"/>
                </a:solidFill>
              </a:rPr>
              <a:t>Independent Living Research Utilization</a:t>
            </a:r>
          </a:p>
        </p:txBody>
      </p:sp>
      <p:pic>
        <p:nvPicPr>
          <p:cNvPr id="6" name="Picture 5" descr="We create opportunities for independence for people with disabilities through research, education, and consultation.  ilru logo in block red letters with blue eyebrow swoosh above and below Independent Living Research utilization. www.ilru.org.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5793" y="859730"/>
            <a:ext cx="7352413" cy="5486876"/>
          </a:xfrm>
          <a:prstGeom prst="rect">
            <a:avLst/>
          </a:prstGeom>
        </p:spPr>
      </p:pic>
      <p:sp>
        <p:nvSpPr>
          <p:cNvPr id="3" name="Slide Number Placeholder 2"/>
          <p:cNvSpPr>
            <a:spLocks noGrp="1"/>
          </p:cNvSpPr>
          <p:nvPr>
            <p:ph type="sldNum" sz="quarter" idx="10"/>
          </p:nvPr>
        </p:nvSpPr>
        <p:spPr/>
        <p:txBody>
          <a:bodyPr/>
          <a:lstStyle/>
          <a:p>
            <a:pPr>
              <a:defRPr/>
            </a:pPr>
            <a:fld id="{F2DF5F09-D78D-44DB-A338-E90D23C46220}" type="slidenum">
              <a:rPr lang="en-US" smtClean="0"/>
              <a:t>1</a:t>
            </a:fld>
            <a:endParaRPr lang="en-US" dirty="0"/>
          </a:p>
        </p:txBody>
      </p:sp>
      <p:sp>
        <p:nvSpPr>
          <p:cNvPr id="2" name="Rectangle 1">
            <a:extLst>
              <a:ext uri="{FF2B5EF4-FFF2-40B4-BE49-F238E27FC236}">
                <a16:creationId xmlns:a16="http://schemas.microsoft.com/office/drawing/2014/main" id="{27427190-534A-448E-A8FF-A27C17EF4757}"/>
              </a:ext>
            </a:extLst>
          </p:cNvPr>
          <p:cNvSpPr/>
          <p:nvPr/>
        </p:nvSpPr>
        <p:spPr>
          <a:xfrm>
            <a:off x="2286000" y="3105835"/>
            <a:ext cx="4572000" cy="646331"/>
          </a:xfrm>
          <a:prstGeom prst="rect">
            <a:avLst/>
          </a:prstGeom>
        </p:spPr>
        <p:txBody>
          <a:bodyPr>
            <a:spAutoFit/>
          </a:bodyPr>
          <a:lstStyle/>
          <a:p>
            <a:r>
              <a:rPr lang="en-US">
                <a:latin typeface="Times New Roman" panose="02020603050405020304" pitchFamily="18" charset="0"/>
                <a:ea typeface="Times New Roman" panose="02020603050405020304" pitchFamily="18" charset="0"/>
              </a:rPr>
              <a:t>3/22/19 Sent email suggesting a phone call to discuss options.</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Arial Rounded MT Bold" panose="020F0704030504030204"/>
                <a:ea typeface="Tahoma" panose="020B0604030504040204" pitchFamily="34" charset="0"/>
                <a:cs typeface="Tahoma" panose="020B0604030504040204" pitchFamily="34" charset="0"/>
              </a:rPr>
              <a:t>Advocacy efforts may include, </a:t>
            </a:r>
            <a:r>
              <a:rPr lang="en-US" sz="2400" b="0" dirty="0">
                <a:latin typeface="Arial Rounded MT Bold" panose="020F0704030504030204"/>
                <a:ea typeface="Tahoma" panose="020B0604030504040204" pitchFamily="34" charset="0"/>
                <a:cs typeface="Tahoma" panose="020B0604030504040204" pitchFamily="34" charset="0"/>
              </a:rPr>
              <a:t>cont’d.</a:t>
            </a:r>
            <a:endParaRPr lang="en-US" b="0" dirty="0">
              <a:solidFill>
                <a:schemeClr val="accent2"/>
              </a:solidFill>
              <a:latin typeface="Arial Rounded MT Bold" panose="020F0704030504030204"/>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457200" y="990600"/>
            <a:ext cx="8229600" cy="5257800"/>
          </a:xfrm>
        </p:spPr>
        <p:txBody>
          <a:bodyPr/>
          <a:lstStyle/>
          <a:p>
            <a:pPr lvl="0"/>
            <a:r>
              <a:rPr lang="en-US" dirty="0"/>
              <a:t>Providing comment on revisions to or new policies and/or programs that affect services for people with disabilities.</a:t>
            </a:r>
          </a:p>
          <a:p>
            <a:pPr lvl="0"/>
            <a:r>
              <a:rPr lang="en-US" dirty="0">
                <a:solidFill>
                  <a:schemeClr val="tx1"/>
                </a:solidFill>
              </a:rPr>
              <a:t>Providing comment at public hearings, as long as comments are on an issue and not urging a for or against vote.</a:t>
            </a:r>
            <a:endParaRPr lang="en-US" dirty="0">
              <a:solidFill>
                <a:srgbClr val="00B0F0"/>
              </a:solidFill>
            </a:endParaRPr>
          </a:p>
          <a:p>
            <a:pPr lvl="0"/>
            <a:r>
              <a:rPr lang="en-US" dirty="0"/>
              <a:t>Holding public forums to gather input/feedback from people with disabilities and stakeholders on issues, programs, needs, etc. and sharing a report with the governor and policymakers.</a:t>
            </a:r>
          </a:p>
          <a:p>
            <a:pPr lvl="0"/>
            <a:endParaRPr lang="en-US" sz="1200" dirty="0"/>
          </a:p>
          <a:p>
            <a:pPr marL="0" lvl="0" indent="0">
              <a:buNone/>
            </a:pPr>
            <a:r>
              <a:rPr lang="en-US" dirty="0"/>
              <a:t>These are advocacy efforts that are allowed as identified in your SPIL. </a:t>
            </a:r>
            <a:r>
              <a:rPr lang="en-US" u="sng" dirty="0"/>
              <a:t>These are not lobbying.</a:t>
            </a:r>
          </a:p>
        </p:txBody>
      </p:sp>
      <p:sp>
        <p:nvSpPr>
          <p:cNvPr id="4" name="Slide Number Placeholder 3"/>
          <p:cNvSpPr>
            <a:spLocks noGrp="1"/>
          </p:cNvSpPr>
          <p:nvPr>
            <p:ph type="sldNum" sz="quarter" idx="4294967295"/>
          </p:nvPr>
        </p:nvSpPr>
        <p:spPr>
          <a:xfrm>
            <a:off x="6553200" y="6384925"/>
            <a:ext cx="2362200" cy="244475"/>
          </a:xfrm>
          <a:prstGeom prst="rect">
            <a:avLst/>
          </a:prstGeom>
        </p:spPr>
        <p:txBody>
          <a:bodyPr/>
          <a:lstStyle/>
          <a:p>
            <a:fld id="{F2DF5F09-D78D-44DB-A338-E90D23C46220}" type="slidenum">
              <a:rPr lang="en-US"/>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696200" cy="792162"/>
          </a:xfrm>
        </p:spPr>
        <p:txBody>
          <a:bodyPr>
            <a:normAutofit/>
          </a:bodyPr>
          <a:lstStyle/>
          <a:p>
            <a:r>
              <a:rPr lang="en-US" dirty="0">
                <a:latin typeface="Arial Rounded MT Bold" panose="020F0704030504030204"/>
                <a:ea typeface="Tahoma" panose="020B0604030504040204" pitchFamily="34" charset="0"/>
                <a:cs typeface="Tahoma" panose="020B0604030504040204" pitchFamily="34" charset="0"/>
              </a:rPr>
              <a:t>You are allowed to lobby if . . .</a:t>
            </a:r>
            <a:endParaRPr lang="en-US" dirty="0">
              <a:solidFill>
                <a:schemeClr val="accent2"/>
              </a:solidFill>
              <a:latin typeface="Arial Rounded MT Bold" panose="020F0704030504030204"/>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457200" y="990600"/>
            <a:ext cx="8229600" cy="5257800"/>
          </a:xfrm>
        </p:spPr>
        <p:txBody>
          <a:bodyPr/>
          <a:lstStyle/>
          <a:p>
            <a:pPr marL="514350" indent="-514350">
              <a:buAutoNum type="arabicParenR"/>
            </a:pPr>
            <a:r>
              <a:rPr lang="en-US" dirty="0"/>
              <a:t>You do not use federal funds (including paid time, equipment, supplies or property and indirect costs) to support lobbying efforts; </a:t>
            </a:r>
          </a:p>
          <a:p>
            <a:pPr marL="0" indent="0">
              <a:buNone/>
            </a:pPr>
            <a:r>
              <a:rPr lang="en-US" dirty="0"/>
              <a:t>and </a:t>
            </a:r>
          </a:p>
          <a:p>
            <a:pPr marL="514350" indent="-514350">
              <a:buAutoNum type="arabicParenR"/>
            </a:pPr>
            <a:endParaRPr lang="en-US" sz="1200" dirty="0"/>
          </a:p>
          <a:p>
            <a:pPr marL="0" indent="0">
              <a:buNone/>
            </a:pPr>
            <a:r>
              <a:rPr lang="en-US" dirty="0"/>
              <a:t>2) For 501(c)(3) organizations, is not conducted with a “substantial portion” of the CIL or SILC (more than 20%).</a:t>
            </a:r>
          </a:p>
          <a:p>
            <a:pPr marL="0" indent="0">
              <a:buNone/>
            </a:pPr>
            <a:endParaRPr lang="en-US" sz="1200" dirty="0"/>
          </a:p>
          <a:p>
            <a:pPr marL="0" indent="0">
              <a:buNone/>
            </a:pPr>
            <a:r>
              <a:rPr lang="en-US" dirty="0"/>
              <a:t>If you lobby, you will need careful records including staff time keeping to assure costs of lobbying including indirect costs are not charged to a federal grant but are paid for with discretionary funds.</a:t>
            </a:r>
          </a:p>
        </p:txBody>
      </p:sp>
      <p:sp>
        <p:nvSpPr>
          <p:cNvPr id="4" name="Slide Number Placeholder 3"/>
          <p:cNvSpPr>
            <a:spLocks noGrp="1"/>
          </p:cNvSpPr>
          <p:nvPr>
            <p:ph type="sldNum" sz="quarter" idx="4294967295"/>
          </p:nvPr>
        </p:nvSpPr>
        <p:spPr>
          <a:xfrm>
            <a:off x="6553200" y="6384925"/>
            <a:ext cx="2362200" cy="244475"/>
          </a:xfrm>
          <a:prstGeom prst="rect">
            <a:avLst/>
          </a:prstGeom>
        </p:spPr>
        <p:txBody>
          <a:bodyPr/>
          <a:lstStyle/>
          <a:p>
            <a:fld id="{F2DF5F09-D78D-44DB-A338-E90D23C46220}" type="slidenum">
              <a:rPr lang="en-US"/>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Arial Rounded MT Bold" panose="020F0704030504030204"/>
                <a:ea typeface="Tahoma" panose="020B0604030504040204" pitchFamily="34" charset="0"/>
                <a:cs typeface="Tahoma" panose="020B0604030504040204" pitchFamily="34" charset="0"/>
              </a:rPr>
              <a:t>Lobbying does include:</a:t>
            </a:r>
            <a:endParaRPr lang="en-US" dirty="0">
              <a:solidFill>
                <a:schemeClr val="accent2"/>
              </a:solidFill>
              <a:latin typeface="Arial Rounded MT Bold" panose="020F0704030504030204"/>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457200" y="1143000"/>
            <a:ext cx="8229600" cy="5257800"/>
          </a:xfrm>
        </p:spPr>
        <p:txBody>
          <a:bodyPr/>
          <a:lstStyle/>
          <a:p>
            <a:pPr lvl="0"/>
            <a:r>
              <a:rPr lang="en-US" dirty="0"/>
              <a:t>Influencing or attempting to influence legislators and their vote on legislation.</a:t>
            </a:r>
          </a:p>
          <a:p>
            <a:pPr lvl="0"/>
            <a:r>
              <a:rPr lang="en-US" dirty="0"/>
              <a:t>Taking a position on legislation and sharing that position with legislators or staff.</a:t>
            </a:r>
          </a:p>
          <a:p>
            <a:pPr lvl="0"/>
            <a:r>
              <a:rPr lang="en-US" dirty="0"/>
              <a:t>Influencing or attempting to influence officers or employees of an agency or Congress in connection with the awarding of any federal contract, grant, loan, or cooperative agreement.</a:t>
            </a:r>
          </a:p>
          <a:p>
            <a:pPr marL="0" lvl="0" indent="0">
              <a:buNone/>
            </a:pPr>
            <a:endParaRPr lang="en-US" dirty="0"/>
          </a:p>
        </p:txBody>
      </p:sp>
      <p:sp>
        <p:nvSpPr>
          <p:cNvPr id="4" name="Slide Number Placeholder 3"/>
          <p:cNvSpPr>
            <a:spLocks noGrp="1"/>
          </p:cNvSpPr>
          <p:nvPr>
            <p:ph type="sldNum" sz="quarter" idx="4294967295"/>
          </p:nvPr>
        </p:nvSpPr>
        <p:spPr>
          <a:xfrm>
            <a:off x="6553200" y="6384925"/>
            <a:ext cx="2362200" cy="244475"/>
          </a:xfrm>
          <a:prstGeom prst="rect">
            <a:avLst/>
          </a:prstGeom>
        </p:spPr>
        <p:txBody>
          <a:bodyPr/>
          <a:lstStyle/>
          <a:p>
            <a:fld id="{F2DF5F09-D78D-44DB-A338-E90D23C46220}" type="slidenum">
              <a:rPr lang="en-US"/>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Arial Rounded MT Bold" panose="020F0704030504030204"/>
                <a:ea typeface="Tahoma" panose="020B0604030504040204" pitchFamily="34" charset="0"/>
                <a:cs typeface="Tahoma" panose="020B0604030504040204" pitchFamily="34" charset="0"/>
              </a:rPr>
              <a:t>Lobbying, </a:t>
            </a:r>
            <a:r>
              <a:rPr lang="en-US" sz="2400" b="0" dirty="0"/>
              <a:t>cont’d.</a:t>
            </a:r>
            <a:endParaRPr lang="en-US" sz="2400" b="0" dirty="0">
              <a:solidFill>
                <a:schemeClr val="accent2"/>
              </a:solidFill>
              <a:latin typeface="Arial Rounded MT Bold" panose="020F0704030504030204"/>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457200" y="990600"/>
            <a:ext cx="8229600" cy="5257800"/>
          </a:xfrm>
        </p:spPr>
        <p:txBody>
          <a:bodyPr/>
          <a:lstStyle/>
          <a:p>
            <a:pPr lvl="0"/>
            <a:r>
              <a:rPr lang="en-US" dirty="0"/>
              <a:t>Paying for a person, advertisement, telegram, telephone, letter, printed or written material, or other device, intended or designed to influence in any manner a member of Congress, a jurisdiction, or an official of any government, to favor, adopt, or oppose, by vote or otherwise, any legislation, law ratification, policy, or appropriation, whether before or after the introduction of any bill, measure, or resolution proposing such legislation, law, ratification, policy, or appropriation. </a:t>
            </a:r>
            <a:r>
              <a:rPr lang="en-US" u="sng" dirty="0"/>
              <a:t>This does not prevent you from responding to direct requests from legislators or Congress or their staff.</a:t>
            </a:r>
          </a:p>
        </p:txBody>
      </p:sp>
      <p:sp>
        <p:nvSpPr>
          <p:cNvPr id="4" name="Slide Number Placeholder 3"/>
          <p:cNvSpPr>
            <a:spLocks noGrp="1"/>
          </p:cNvSpPr>
          <p:nvPr>
            <p:ph type="sldNum" sz="quarter" idx="4294967295"/>
          </p:nvPr>
        </p:nvSpPr>
        <p:spPr>
          <a:xfrm>
            <a:off x="6553200" y="6384925"/>
            <a:ext cx="2362200" cy="244475"/>
          </a:xfrm>
          <a:prstGeom prst="rect">
            <a:avLst/>
          </a:prstGeom>
        </p:spPr>
        <p:txBody>
          <a:bodyPr/>
          <a:lstStyle/>
          <a:p>
            <a:fld id="{F2DF5F09-D78D-44DB-A338-E90D23C46220}" type="slidenum">
              <a:rPr lang="en-US"/>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7696200" cy="792162"/>
          </a:xfrm>
        </p:spPr>
        <p:txBody>
          <a:bodyPr>
            <a:normAutofit/>
          </a:bodyPr>
          <a:lstStyle/>
          <a:p>
            <a:r>
              <a:rPr lang="en-US" dirty="0">
                <a:latin typeface="Arial Rounded MT Bold" panose="020F0704030504030204"/>
                <a:ea typeface="Tahoma" panose="020B0604030504040204" pitchFamily="34" charset="0"/>
                <a:cs typeface="Tahoma" panose="020B0604030504040204" pitchFamily="34" charset="0"/>
              </a:rPr>
              <a:t>Lobbying, </a:t>
            </a:r>
            <a:r>
              <a:rPr lang="en-US" sz="2400" b="0" dirty="0"/>
              <a:t>cont’d. 2</a:t>
            </a:r>
            <a:endParaRPr lang="en-US" sz="2400" b="0" dirty="0">
              <a:solidFill>
                <a:schemeClr val="accent2"/>
              </a:solidFill>
              <a:latin typeface="Arial Rounded MT Bold" panose="020F0704030504030204"/>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457200" y="761999"/>
            <a:ext cx="8458200" cy="5622925"/>
          </a:xfrm>
        </p:spPr>
        <p:txBody>
          <a:bodyPr/>
          <a:lstStyle/>
          <a:p>
            <a:pPr lvl="0"/>
            <a:r>
              <a:rPr lang="en-US" dirty="0"/>
              <a:t>Providing information to stakeholders on legislation and asking them to influence or attempt to influence legislators.</a:t>
            </a:r>
          </a:p>
          <a:p>
            <a:pPr marL="0" indent="0">
              <a:spcBef>
                <a:spcPts val="1800"/>
              </a:spcBef>
              <a:buNone/>
            </a:pPr>
            <a:r>
              <a:rPr lang="en-US" b="1" dirty="0"/>
              <a:t>REMEMBER:  </a:t>
            </a:r>
            <a:r>
              <a:rPr lang="en-US" dirty="0"/>
              <a:t>Individual SILC members may lobby as they wish as long as SILC funds are not used to pay for their time, travel, indirect costs or other expenses.</a:t>
            </a:r>
          </a:p>
          <a:p>
            <a:pPr marL="0" indent="0">
              <a:spcBef>
                <a:spcPts val="1800"/>
              </a:spcBef>
              <a:buNone/>
            </a:pPr>
            <a:r>
              <a:rPr lang="en-US" b="1" dirty="0"/>
              <a:t>REMEMBER: </a:t>
            </a:r>
            <a:r>
              <a:rPr lang="en-US" dirty="0"/>
              <a:t>A 501(c)(3) organization may not publish or distribute printed statements or make oral statements on behalf of, or in opposition to, a candidate for public office. Written or oral endorsement of a candidate is strictly forbidden.  </a:t>
            </a:r>
          </a:p>
          <a:p>
            <a:pPr marL="0" indent="0">
              <a:spcBef>
                <a:spcPts val="1800"/>
              </a:spcBef>
              <a:buNone/>
            </a:pPr>
            <a:r>
              <a:rPr lang="en-US" dirty="0">
                <a:solidFill>
                  <a:srgbClr val="00B0F0"/>
                </a:solidFill>
                <a:hlinkClick r:id="rId3"/>
              </a:rPr>
              <a:t>https://www.irs.gov/charities-non-profits</a:t>
            </a:r>
            <a:endParaRPr lang="en-US" dirty="0">
              <a:solidFill>
                <a:srgbClr val="00B0F0"/>
              </a:solidFill>
            </a:endParaRPr>
          </a:p>
          <a:p>
            <a:pPr marL="0" indent="0">
              <a:spcBef>
                <a:spcPts val="1800"/>
              </a:spcBef>
              <a:buNone/>
            </a:pPr>
            <a:endParaRPr lang="en-US" dirty="0">
              <a:solidFill>
                <a:srgbClr val="00B0F0"/>
              </a:solidFill>
            </a:endParaRPr>
          </a:p>
          <a:p>
            <a:pPr marL="0" indent="0">
              <a:spcBef>
                <a:spcPts val="1800"/>
              </a:spcBef>
              <a:buNone/>
            </a:pPr>
            <a:endParaRPr lang="en-US" sz="1600" dirty="0">
              <a:solidFill>
                <a:srgbClr val="00B0F0"/>
              </a:solidFill>
            </a:endParaRPr>
          </a:p>
          <a:p>
            <a:pPr marL="0" indent="0">
              <a:spcBef>
                <a:spcPts val="1800"/>
              </a:spcBef>
              <a:buNone/>
            </a:pPr>
            <a:endParaRPr lang="en-US" sz="1600" dirty="0">
              <a:solidFill>
                <a:srgbClr val="00B0F0"/>
              </a:solidFill>
            </a:endParaRPr>
          </a:p>
        </p:txBody>
      </p:sp>
      <p:sp>
        <p:nvSpPr>
          <p:cNvPr id="4" name="Slide Number Placeholder 3"/>
          <p:cNvSpPr>
            <a:spLocks noGrp="1"/>
          </p:cNvSpPr>
          <p:nvPr>
            <p:ph type="sldNum" sz="quarter" idx="4294967295"/>
          </p:nvPr>
        </p:nvSpPr>
        <p:spPr>
          <a:xfrm>
            <a:off x="6553200" y="6384925"/>
            <a:ext cx="2362200" cy="244475"/>
          </a:xfrm>
          <a:prstGeom prst="rect">
            <a:avLst/>
          </a:prstGeom>
        </p:spPr>
        <p:txBody>
          <a:bodyPr/>
          <a:lstStyle/>
          <a:p>
            <a:fld id="{F2DF5F09-D78D-44DB-A338-E90D23C46220}" type="slidenum">
              <a:rPr lang="en-US"/>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Comments? Questions?</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Financial Management </a:t>
            </a:r>
            <a:br>
              <a:rPr lang="en-US" dirty="0"/>
            </a:br>
            <a:r>
              <a:rPr lang="en-US" dirty="0"/>
              <a:t>for the SILC as a Non-federal entity receiving federal funds</a:t>
            </a:r>
          </a:p>
        </p:txBody>
      </p:sp>
      <p:sp>
        <p:nvSpPr>
          <p:cNvPr id="4" name="Slide Number Placeholder 3"/>
          <p:cNvSpPr>
            <a:spLocks noGrp="1"/>
          </p:cNvSpPr>
          <p:nvPr>
            <p:ph type="sldNum" sz="quarter" idx="10"/>
          </p:nvPr>
        </p:nvSpPr>
        <p:spPr/>
        <p:txBody>
          <a:bodyPr/>
          <a:lstStyle/>
          <a:p>
            <a:pPr>
              <a:defRPr/>
            </a:pPr>
            <a:fld id="{C7C8ACA3-9F92-4AD5-9E39-716CB6917A7B}" type="slidenum">
              <a:rPr lang="en-US" smtClean="0"/>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0"/>
            <a:ext cx="8686800" cy="944562"/>
          </a:xfrm>
        </p:spPr>
        <p:txBody>
          <a:bodyPr/>
          <a:lstStyle/>
          <a:p>
            <a:r>
              <a:rPr lang="en-US" dirty="0"/>
              <a:t>Uniform Guidance (UG) or </a:t>
            </a:r>
            <a:br>
              <a:rPr lang="en-US" dirty="0"/>
            </a:br>
            <a:r>
              <a:rPr lang="en-US" dirty="0"/>
              <a:t>Uniform Administrative Requirements (UAR)?</a:t>
            </a:r>
          </a:p>
        </p:txBody>
      </p:sp>
      <p:sp>
        <p:nvSpPr>
          <p:cNvPr id="2" name="Content Placeholder 1"/>
          <p:cNvSpPr>
            <a:spLocks noGrp="1"/>
          </p:cNvSpPr>
          <p:nvPr>
            <p:ph idx="1"/>
          </p:nvPr>
        </p:nvSpPr>
        <p:spPr>
          <a:xfrm>
            <a:off x="152400" y="944562"/>
            <a:ext cx="8978153" cy="5380038"/>
          </a:xfrm>
        </p:spPr>
        <p:txBody>
          <a:bodyPr/>
          <a:lstStyle/>
          <a:p>
            <a:r>
              <a:rPr lang="en-US" sz="2300" dirty="0"/>
              <a:t>Uniform Guidance 2 CFR* 200</a:t>
            </a:r>
          </a:p>
          <a:p>
            <a:r>
              <a:rPr lang="en-US" sz="2300" dirty="0"/>
              <a:t>Uniform Administrative Requirements, HHS regulations 45 CFR 75</a:t>
            </a:r>
          </a:p>
          <a:p>
            <a:r>
              <a:rPr lang="en-US" sz="2300" dirty="0"/>
              <a:t>Every federal department has its own version including Department of Education (RSA) where Title 1 funds come from.</a:t>
            </a:r>
          </a:p>
          <a:p>
            <a:r>
              <a:rPr lang="en-US" sz="2300" dirty="0"/>
              <a:t>They are all substantially the same</a:t>
            </a:r>
          </a:p>
          <a:p>
            <a:r>
              <a:rPr lang="en-US" sz="2300" dirty="0"/>
              <a:t>The Title 7 funds, Subchapters B and C (Part B and Part C) funds fall under UAR.</a:t>
            </a:r>
          </a:p>
          <a:p>
            <a:r>
              <a:rPr lang="en-US" sz="2300" dirty="0"/>
              <a:t>The additional funds you receive from other federal organizations and the state fall under UG or the departmental </a:t>
            </a:r>
            <a:r>
              <a:rPr lang="en-US" sz="2300" dirty="0" err="1"/>
              <a:t>regs</a:t>
            </a:r>
            <a:r>
              <a:rPr lang="en-US" sz="2300" dirty="0"/>
              <a:t> for those funds. </a:t>
            </a:r>
          </a:p>
          <a:p>
            <a:r>
              <a:rPr lang="en-US" sz="2300" dirty="0"/>
              <a:t>Because ILRU’s grant is from HHS, I provide technical assistance around UAR, and those are the reference numbers provided.</a:t>
            </a:r>
          </a:p>
          <a:p>
            <a:pPr marL="0" indent="0">
              <a:buNone/>
            </a:pPr>
            <a:r>
              <a:rPr lang="en-US" sz="1800" dirty="0"/>
              <a:t>*Code of Federal Regulations</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76200"/>
            <a:ext cx="7696200" cy="792162"/>
          </a:xfrm>
        </p:spPr>
        <p:txBody>
          <a:bodyPr/>
          <a:lstStyle/>
          <a:p>
            <a:r>
              <a:rPr lang="en-US" dirty="0"/>
              <a:t>So much content, so little time!</a:t>
            </a:r>
          </a:p>
        </p:txBody>
      </p:sp>
      <p:sp>
        <p:nvSpPr>
          <p:cNvPr id="2" name="Content Placeholder 1"/>
          <p:cNvSpPr>
            <a:spLocks noGrp="1"/>
          </p:cNvSpPr>
          <p:nvPr>
            <p:ph idx="1"/>
          </p:nvPr>
        </p:nvSpPr>
        <p:spPr>
          <a:xfrm>
            <a:off x="304800" y="1066800"/>
            <a:ext cx="8610600" cy="5181600"/>
          </a:xfrm>
        </p:spPr>
        <p:txBody>
          <a:bodyPr/>
          <a:lstStyle/>
          <a:p>
            <a:r>
              <a:rPr lang="en-US" sz="2400" dirty="0"/>
              <a:t>There are some areas that consistently raise questions. We will spend most of our time on those.</a:t>
            </a:r>
          </a:p>
          <a:p>
            <a:r>
              <a:rPr lang="en-US" sz="2400" dirty="0"/>
              <a:t>We can’t cover the entire UG/UAR today.</a:t>
            </a:r>
          </a:p>
          <a:p>
            <a:r>
              <a:rPr lang="en-US" sz="2400" dirty="0"/>
              <a:t>Hopefully we can review and clarify on some key areas.</a:t>
            </a:r>
          </a:p>
          <a:p>
            <a:r>
              <a:rPr lang="en-US" sz="2400" dirty="0"/>
              <a:t>This meeting doesn’t have to be the end of the dialog, but we hope that by end of this session some key areas will have been clarified.</a:t>
            </a:r>
          </a:p>
          <a:p>
            <a:r>
              <a:rPr lang="en-US" sz="2400" dirty="0"/>
              <a:t>Any time you see items in </a:t>
            </a:r>
            <a:r>
              <a:rPr lang="en-US" sz="2400" b="1" dirty="0"/>
              <a:t>bold print</a:t>
            </a:r>
            <a:r>
              <a:rPr lang="en-US" sz="2400" dirty="0"/>
              <a:t> that is mine to emphasize some area of clarity.</a:t>
            </a:r>
          </a:p>
          <a:p>
            <a:r>
              <a:rPr lang="en-US" sz="2400" dirty="0"/>
              <a:t>While I used some of the language directly from </a:t>
            </a:r>
            <a:r>
              <a:rPr lang="en-US" sz="2400" dirty="0" err="1"/>
              <a:t>regs</a:t>
            </a:r>
            <a:r>
              <a:rPr lang="en-US" sz="2400" dirty="0"/>
              <a:t>, sometimes I summarized to help clarify. You will want check the exact language when you are clarifying your policies and procedures.</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76200"/>
            <a:ext cx="7848600" cy="792162"/>
          </a:xfrm>
        </p:spPr>
        <p:txBody>
          <a:bodyPr/>
          <a:lstStyle/>
          <a:p>
            <a:r>
              <a:rPr lang="en-US" dirty="0"/>
              <a:t>75.403 Factors affecting allowability of costs</a:t>
            </a:r>
          </a:p>
        </p:txBody>
      </p:sp>
      <p:sp>
        <p:nvSpPr>
          <p:cNvPr id="2" name="Content Placeholder 1"/>
          <p:cNvSpPr>
            <a:spLocks noGrp="1"/>
          </p:cNvSpPr>
          <p:nvPr>
            <p:ph idx="1"/>
          </p:nvPr>
        </p:nvSpPr>
        <p:spPr>
          <a:xfrm>
            <a:off x="304800" y="868362"/>
            <a:ext cx="8458200" cy="5227638"/>
          </a:xfrm>
        </p:spPr>
        <p:txBody>
          <a:bodyPr/>
          <a:lstStyle/>
          <a:p>
            <a:r>
              <a:rPr lang="en-US" sz="2400" dirty="0"/>
              <a:t>Be </a:t>
            </a:r>
            <a:r>
              <a:rPr lang="en-US" sz="2400" b="1" dirty="0"/>
              <a:t>necessary </a:t>
            </a:r>
            <a:r>
              <a:rPr lang="en-US" sz="2400" dirty="0"/>
              <a:t>and </a:t>
            </a:r>
            <a:r>
              <a:rPr lang="en-US" sz="2400" b="1" dirty="0"/>
              <a:t>reasonable</a:t>
            </a:r>
            <a:r>
              <a:rPr lang="en-US" sz="2400" dirty="0"/>
              <a:t> for the performance of the Federal award.</a:t>
            </a:r>
          </a:p>
          <a:p>
            <a:r>
              <a:rPr lang="en-US" sz="2400" dirty="0"/>
              <a:t>Be </a:t>
            </a:r>
            <a:r>
              <a:rPr lang="en-US" sz="2400" b="1" dirty="0"/>
              <a:t>allocable</a:t>
            </a:r>
            <a:r>
              <a:rPr lang="en-US" sz="2400" dirty="0"/>
              <a:t> when costs are shared among cost objectives.</a:t>
            </a:r>
          </a:p>
          <a:p>
            <a:r>
              <a:rPr lang="en-US" sz="2400" dirty="0"/>
              <a:t>Be </a:t>
            </a:r>
            <a:r>
              <a:rPr lang="en-US" sz="2400" b="1" dirty="0"/>
              <a:t>consistent</a:t>
            </a:r>
            <a:r>
              <a:rPr lang="en-US" sz="2400" dirty="0"/>
              <a:t> with policies and procedures that apply uniformly to both federally-financed and other activities.</a:t>
            </a:r>
          </a:p>
          <a:p>
            <a:r>
              <a:rPr lang="en-US" sz="2400" dirty="0"/>
              <a:t>Be treated </a:t>
            </a:r>
            <a:r>
              <a:rPr lang="en-US" sz="2400" b="1" dirty="0"/>
              <a:t>consistently re: whether it is direct or indirect</a:t>
            </a:r>
            <a:r>
              <a:rPr lang="en-US" sz="2400" dirty="0"/>
              <a:t>. If indirect in federal grant must be indirect in all.</a:t>
            </a:r>
          </a:p>
          <a:p>
            <a:r>
              <a:rPr lang="en-US" sz="2400" dirty="0"/>
              <a:t>Be in accordance with generally accepted accounting principles (GAAP). </a:t>
            </a:r>
          </a:p>
          <a:p>
            <a:r>
              <a:rPr lang="en-US" sz="2400" dirty="0"/>
              <a:t>Federal grants can’t be used as match for other federally-financed programs.</a:t>
            </a:r>
          </a:p>
          <a:p>
            <a:r>
              <a:rPr lang="en-US" sz="2400" dirty="0"/>
              <a:t>Costs must be </a:t>
            </a:r>
            <a:r>
              <a:rPr lang="en-US" sz="2400" b="1" dirty="0"/>
              <a:t>adequately documented</a:t>
            </a:r>
            <a:r>
              <a:rPr lang="en-US" sz="2400" dirty="0"/>
              <a:t>.</a:t>
            </a:r>
          </a:p>
          <a:p>
            <a:endParaRPr lang="en-US" sz="2400"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Title 4"/>
          <p:cNvSpPr>
            <a:spLocks noGrp="1"/>
          </p:cNvSpPr>
          <p:nvPr>
            <p:ph type="ctrTitle"/>
          </p:nvPr>
        </p:nvSpPr>
        <p:spPr>
          <a:xfrm>
            <a:off x="-33867" y="1676400"/>
            <a:ext cx="9144000" cy="1058781"/>
          </a:xfrm>
        </p:spPr>
        <p:txBody>
          <a:bodyPr>
            <a:noAutofit/>
          </a:bodyPr>
          <a:lstStyle/>
          <a:p>
            <a:pPr algn="ctr"/>
            <a:r>
              <a:rPr lang="en-US" altLang="en-US" sz="3200" dirty="0">
                <a:solidFill>
                  <a:srgbClr val="333399"/>
                </a:solidFill>
                <a:latin typeface="Arial Rounded MT Bold" panose="020F0704030504030204"/>
                <a:ea typeface="Tahoma" panose="020B0604030504040204" pitchFamily="34" charset="0"/>
                <a:cs typeface="Tahoma" panose="020B0604030504040204" pitchFamily="34" charset="0"/>
              </a:rPr>
              <a:t>SILC Congress</a:t>
            </a:r>
            <a:br>
              <a:rPr lang="en-US" altLang="en-US" sz="3200" dirty="0">
                <a:solidFill>
                  <a:srgbClr val="333399"/>
                </a:solidFill>
                <a:latin typeface="Arial Rounded MT Bold" panose="020F0704030504030204"/>
                <a:ea typeface="Tahoma" panose="020B0604030504040204" pitchFamily="34" charset="0"/>
                <a:cs typeface="Tahoma" panose="020B0604030504040204" pitchFamily="34" charset="0"/>
              </a:rPr>
            </a:br>
            <a:r>
              <a:rPr lang="en-US" altLang="en-US" sz="3200" dirty="0">
                <a:solidFill>
                  <a:srgbClr val="333399"/>
                </a:solidFill>
                <a:latin typeface="Arial Rounded MT Bold" panose="020F0704030504030204"/>
                <a:ea typeface="Tahoma" panose="020B0604030504040204" pitchFamily="34" charset="0"/>
                <a:cs typeface="Tahoma" panose="020B0604030504040204" pitchFamily="34" charset="0"/>
              </a:rPr>
              <a:t>SILC 101 Part 2</a:t>
            </a:r>
            <a:endParaRPr lang="en-US" sz="3200" dirty="0">
              <a:solidFill>
                <a:srgbClr val="0070C0"/>
              </a:solidFill>
              <a:latin typeface="Arial Rounded MT Bold" panose="020F0704030504030204"/>
            </a:endParaRPr>
          </a:p>
        </p:txBody>
      </p:sp>
      <p:sp>
        <p:nvSpPr>
          <p:cNvPr id="13315" name="Rectangle 3"/>
          <p:cNvSpPr>
            <a:spLocks noGrp="1" noChangeArrowheads="1"/>
          </p:cNvSpPr>
          <p:nvPr>
            <p:ph type="subTitle" idx="1"/>
          </p:nvPr>
        </p:nvSpPr>
        <p:spPr>
          <a:xfrm>
            <a:off x="2228850" y="3276600"/>
            <a:ext cx="4800600" cy="2228850"/>
          </a:xfrm>
        </p:spPr>
        <p:txBody>
          <a:bodyPr>
            <a:noAutofit/>
          </a:bodyPr>
          <a:lstStyle/>
          <a:p>
            <a:r>
              <a:rPr lang="en-US" altLang="en-US" sz="2800" dirty="0">
                <a:solidFill>
                  <a:srgbClr val="333399"/>
                </a:solidFill>
                <a:latin typeface="Arial Rounded MT Bold" panose="020F0704030504030204"/>
                <a:ea typeface="MS PGothic" panose="020B0600070205080204" pitchFamily="34" charset="-128"/>
                <a:cs typeface="Arial" panose="020B0604020202020204" pitchFamily="34" charset="0"/>
              </a:rPr>
              <a:t>February 26, 2019</a:t>
            </a:r>
            <a:endParaRPr lang="en-US" altLang="en-US" sz="2800" dirty="0">
              <a:solidFill>
                <a:srgbClr val="000099"/>
              </a:solidFill>
              <a:latin typeface="Arial Rounded MT Bold" panose="020F0704030504030204"/>
              <a:ea typeface="MS PGothic" panose="020B0600070205080204" pitchFamily="34" charset="-128"/>
              <a:cs typeface="Arial" panose="020B0604020202020204" pitchFamily="34" charset="0"/>
            </a:endParaRPr>
          </a:p>
          <a:p>
            <a:pPr eaLnBrk="1" hangingPunct="1"/>
            <a:endParaRPr lang="en-US" altLang="en-US" sz="700" i="1" dirty="0">
              <a:solidFill>
                <a:srgbClr val="333399"/>
              </a:solidFill>
              <a:latin typeface="Arial Rounded MT Bold" panose="020F0704030504030204"/>
              <a:ea typeface="MS PGothic" panose="020B0600070205080204" pitchFamily="34" charset="-128"/>
              <a:cs typeface="Arial" panose="020B0604020202020204" pitchFamily="34" charset="0"/>
            </a:endParaRPr>
          </a:p>
          <a:p>
            <a:pPr eaLnBrk="1" hangingPunct="1"/>
            <a:endParaRPr lang="en-US" altLang="en-US" sz="800" i="1" dirty="0">
              <a:solidFill>
                <a:srgbClr val="333399"/>
              </a:solidFill>
              <a:latin typeface="Arial Rounded MT Bold" panose="020F0704030504030204"/>
              <a:ea typeface="MS PGothic" panose="020B0600070205080204" pitchFamily="34" charset="-128"/>
              <a:cs typeface="Arial" panose="020B0604020202020204" pitchFamily="34" charset="0"/>
            </a:endParaRPr>
          </a:p>
          <a:p>
            <a:pPr eaLnBrk="1" hangingPunct="1"/>
            <a:r>
              <a:rPr lang="en-US" altLang="en-US" sz="2800" i="1" dirty="0">
                <a:solidFill>
                  <a:srgbClr val="333399"/>
                </a:solidFill>
                <a:latin typeface="Arial Rounded MT Bold" panose="020F0704030504030204"/>
                <a:ea typeface="MS PGothic" panose="020B0600070205080204" pitchFamily="34" charset="-128"/>
                <a:cs typeface="Arial" panose="020B0604020202020204" pitchFamily="34" charset="0"/>
              </a:rPr>
              <a:t>Presenter:</a:t>
            </a:r>
          </a:p>
          <a:p>
            <a:pPr eaLnBrk="1" hangingPunct="1"/>
            <a:r>
              <a:rPr lang="en-US" altLang="en-US" sz="2800" dirty="0">
                <a:solidFill>
                  <a:srgbClr val="333399"/>
                </a:solidFill>
                <a:latin typeface="Arial Rounded MT Bold" panose="020F0704030504030204"/>
                <a:ea typeface="MS PGothic" panose="020B0600070205080204" pitchFamily="34" charset="-128"/>
                <a:cs typeface="Arial" panose="020B0604020202020204" pitchFamily="34" charset="0"/>
              </a:rPr>
              <a:t>Paula McElwee</a:t>
            </a:r>
          </a:p>
        </p:txBody>
      </p:sp>
      <p:pic>
        <p:nvPicPr>
          <p:cNvPr id="13316" name="Picture 3" descr="ILNET logo with IL-NET in blue block letters underlined in red. Beneath CIL-NET SILC-NET in small red block letter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14192" y="457200"/>
            <a:ext cx="1115616" cy="613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0"/>
          </p:nvPr>
        </p:nvSpPr>
        <p:spPr/>
        <p:txBody>
          <a:bodyPr/>
          <a:lstStyle/>
          <a:p>
            <a:pPr>
              <a:defRPr/>
            </a:pPr>
            <a:fld id="{C7C8ACA3-9F92-4AD5-9E39-716CB6917A7B}" type="slidenum">
              <a:rPr lang="en-US" smtClean="0"/>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75.302 Financial management system</a:t>
            </a:r>
          </a:p>
        </p:txBody>
      </p:sp>
      <p:sp>
        <p:nvSpPr>
          <p:cNvPr id="2" name="Content Placeholder 1"/>
          <p:cNvSpPr>
            <a:spLocks noGrp="1"/>
          </p:cNvSpPr>
          <p:nvPr>
            <p:ph idx="1"/>
          </p:nvPr>
        </p:nvSpPr>
        <p:spPr/>
        <p:txBody>
          <a:bodyPr/>
          <a:lstStyle/>
          <a:p>
            <a:pPr marL="0" indent="0">
              <a:buNone/>
            </a:pPr>
            <a:r>
              <a:rPr lang="en-US" sz="2400" dirty="0"/>
              <a:t>(2) </a:t>
            </a:r>
            <a:r>
              <a:rPr lang="en-US" sz="2400" b="1" dirty="0"/>
              <a:t>Accurate, current, and complete disclosure of the financial results of each Federal award</a:t>
            </a:r>
            <a:r>
              <a:rPr lang="en-US" sz="2400" dirty="0"/>
              <a:t> or program in accordance with the reporting requirements set forth in §§75.341 and 75.342. If an HHS awarding agency requires reporting on an accrual basis from a recipient that maintains its records on other than an accrual basis, the recipient must not be required to establish an accrual accounting system. This recipient may develop accrual data for its reports on the basis of an analysis of the documentation on hand. Similarly, a pass-through entity must not require a subrecipient to establish an accrual accounting system and must allow the subrecipient to develop accrual data for its reports on the basis of an analysis of the documentation on hand.</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4638"/>
            <a:ext cx="7924800" cy="792162"/>
          </a:xfrm>
        </p:spPr>
        <p:txBody>
          <a:bodyPr/>
          <a:lstStyle/>
          <a:p>
            <a:r>
              <a:rPr lang="en-US" dirty="0"/>
              <a:t>75.302 Financial management system, </a:t>
            </a:r>
            <a:r>
              <a:rPr lang="en-US" sz="2400" b="0" dirty="0"/>
              <a:t>cont. </a:t>
            </a:r>
          </a:p>
        </p:txBody>
      </p:sp>
      <p:sp>
        <p:nvSpPr>
          <p:cNvPr id="2" name="Content Placeholder 1"/>
          <p:cNvSpPr>
            <a:spLocks noGrp="1"/>
          </p:cNvSpPr>
          <p:nvPr>
            <p:ph idx="1"/>
          </p:nvPr>
        </p:nvSpPr>
        <p:spPr/>
        <p:txBody>
          <a:bodyPr/>
          <a:lstStyle/>
          <a:p>
            <a:pPr marL="0" indent="0">
              <a:buNone/>
            </a:pPr>
            <a:r>
              <a:rPr lang="en-US" dirty="0"/>
              <a:t>(3) Records that identify adequately the source and application of funds for federally-funded activities, including income, expenditures, approvals for the expenditures, what you owe but haven’t paid, </a:t>
            </a:r>
            <a:r>
              <a:rPr lang="en-US" b="1" dirty="0"/>
              <a:t>supported by source documentation</a:t>
            </a:r>
            <a:r>
              <a:rPr lang="en-US" dirty="0"/>
              <a:t>.</a:t>
            </a:r>
          </a:p>
          <a:p>
            <a:pPr marL="0" indent="0">
              <a:buNone/>
            </a:pPr>
            <a:r>
              <a:rPr lang="en-US" dirty="0"/>
              <a:t>(4) Effective control over, and accountability for, all funds, property, and other assets. The non-Federal entity must </a:t>
            </a:r>
            <a:r>
              <a:rPr lang="en-US" b="1" dirty="0"/>
              <a:t>adequately safeguard all assets and assure that they are used solely for authorized purposes</a:t>
            </a:r>
            <a:r>
              <a:rPr lang="en-US" dirty="0"/>
              <a:t>. See §75.303.</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4638"/>
            <a:ext cx="7543800" cy="792162"/>
          </a:xfrm>
        </p:spPr>
        <p:txBody>
          <a:bodyPr/>
          <a:lstStyle/>
          <a:p>
            <a:r>
              <a:rPr lang="en-US" dirty="0"/>
              <a:t>75.302 Financial management system, </a:t>
            </a:r>
            <a:r>
              <a:rPr lang="en-US" sz="2400" b="0" dirty="0"/>
              <a:t>cont’d. 2</a:t>
            </a:r>
            <a:endParaRPr lang="en-US" b="0" dirty="0"/>
          </a:p>
        </p:txBody>
      </p:sp>
      <p:sp>
        <p:nvSpPr>
          <p:cNvPr id="2" name="Content Placeholder 1"/>
          <p:cNvSpPr>
            <a:spLocks noGrp="1"/>
          </p:cNvSpPr>
          <p:nvPr>
            <p:ph idx="1"/>
          </p:nvPr>
        </p:nvSpPr>
        <p:spPr>
          <a:xfrm>
            <a:off x="304800" y="1219200"/>
            <a:ext cx="8610600" cy="5029200"/>
          </a:xfrm>
        </p:spPr>
        <p:txBody>
          <a:bodyPr/>
          <a:lstStyle/>
          <a:p>
            <a:pPr marL="0" indent="0">
              <a:buNone/>
            </a:pPr>
            <a:r>
              <a:rPr lang="en-US" dirty="0"/>
              <a:t>(5) Comparison of expenditures with budget amounts for each Federal award.</a:t>
            </a:r>
          </a:p>
          <a:p>
            <a:pPr marL="0" indent="0">
              <a:buNone/>
            </a:pPr>
            <a:r>
              <a:rPr lang="en-US" dirty="0"/>
              <a:t>(6) Written procedures to implement the requirements of §75.305.</a:t>
            </a:r>
          </a:p>
          <a:p>
            <a:pPr marL="0" indent="0">
              <a:buNone/>
            </a:pPr>
            <a:r>
              <a:rPr lang="en-US" dirty="0"/>
              <a:t>(7) Written procedures for determining the allowability of costs in accordance with subpart E of this part and the terms and conditions of the Federal award.</a:t>
            </a:r>
          </a:p>
          <a:p>
            <a:pPr marL="0" indent="0">
              <a:buNone/>
            </a:pPr>
            <a:endParaRPr lang="en-US" dirty="0"/>
          </a:p>
          <a:p>
            <a:pPr marL="0" indent="0">
              <a:buNone/>
            </a:pPr>
            <a:r>
              <a:rPr lang="en-US" dirty="0"/>
              <a:t>ILRU has sample written fiscal policies and procedures at </a:t>
            </a:r>
            <a:r>
              <a:rPr lang="en-US" dirty="0">
                <a:hlinkClick r:id="rId2"/>
              </a:rPr>
              <a:t>http://www.ilru.org/il-net-sample-fiscal-policies-and-procedures-handbook</a:t>
            </a:r>
            <a:r>
              <a:rPr lang="en-US" dirty="0"/>
              <a:t> </a:t>
            </a:r>
          </a:p>
          <a:p>
            <a:pPr marL="0" indent="0">
              <a:buNone/>
            </a:pPr>
            <a:endParaRPr lang="en-US" dirty="0"/>
          </a:p>
          <a:p>
            <a:endParaRPr lang="en-US" dirty="0"/>
          </a:p>
          <a:p>
            <a:pPr marL="0" indent="0">
              <a:buNone/>
            </a:pP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You must fully document...</a:t>
            </a:r>
          </a:p>
        </p:txBody>
      </p:sp>
      <p:sp>
        <p:nvSpPr>
          <p:cNvPr id="2" name="Content Placeholder 1"/>
          <p:cNvSpPr>
            <a:spLocks noGrp="1"/>
          </p:cNvSpPr>
          <p:nvPr>
            <p:ph idx="1"/>
          </p:nvPr>
        </p:nvSpPr>
        <p:spPr/>
        <p:txBody>
          <a:bodyPr/>
          <a:lstStyle/>
          <a:p>
            <a:pPr marL="0" indent="0">
              <a:buNone/>
            </a:pPr>
            <a:r>
              <a:rPr lang="en-US" dirty="0"/>
              <a:t>There are a number of places where the need to document is clear. As we get into specific items of cost you will see that sometimes prior approval is required, and that the cost must be reasonable, necessary, and fulfill a program purpose for your grant. You will need to keep that documentation in the file where the bill is kept, usually stapled to that bill.</a:t>
            </a:r>
          </a:p>
          <a:p>
            <a:pPr marL="0" indent="0">
              <a:buNone/>
            </a:pPr>
            <a:endParaRPr lang="en-US" sz="1100" dirty="0"/>
          </a:p>
          <a:p>
            <a:pPr marL="0" indent="0">
              <a:buNone/>
            </a:pPr>
            <a:r>
              <a:rPr lang="en-US" dirty="0"/>
              <a:t>If you choose to keep this electronically, make sure you can find it related to a specific cost if you are asked about why it was approved by you, how you can show it is reasonable, and the prior approval from the funder if you received it.</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If you keep your books on a cash basis...</a:t>
            </a:r>
          </a:p>
        </p:txBody>
      </p:sp>
      <p:sp>
        <p:nvSpPr>
          <p:cNvPr id="2" name="Content Placeholder 1"/>
          <p:cNvSpPr>
            <a:spLocks noGrp="1"/>
          </p:cNvSpPr>
          <p:nvPr>
            <p:ph idx="1"/>
          </p:nvPr>
        </p:nvSpPr>
        <p:spPr/>
        <p:txBody>
          <a:bodyPr/>
          <a:lstStyle/>
          <a:p>
            <a:r>
              <a:rPr lang="en-US" dirty="0"/>
              <a:t>The requirement is that your reports are on an accrual basis.</a:t>
            </a:r>
          </a:p>
          <a:p>
            <a:r>
              <a:rPr lang="en-US" dirty="0"/>
              <a:t>You can only keep your books one way or the other.</a:t>
            </a:r>
          </a:p>
          <a:p>
            <a:r>
              <a:rPr lang="en-US" dirty="0"/>
              <a:t>This doesn’t mean you have to change your books. You just need to know how to generate the right reports, accrual reports from a cash basis.</a:t>
            </a:r>
          </a:p>
          <a:p>
            <a:r>
              <a:rPr lang="en-US" dirty="0"/>
              <a:t>If you fall into this category, let’s talk later about how to do this.</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4638"/>
            <a:ext cx="7924800" cy="792162"/>
          </a:xfrm>
        </p:spPr>
        <p:txBody>
          <a:bodyPr/>
          <a:lstStyle/>
          <a:p>
            <a:r>
              <a:rPr lang="en-US" dirty="0"/>
              <a:t>75.404 Reasonable costs.</a:t>
            </a:r>
          </a:p>
        </p:txBody>
      </p:sp>
      <p:sp>
        <p:nvSpPr>
          <p:cNvPr id="2" name="Content Placeholder 1"/>
          <p:cNvSpPr>
            <a:spLocks noGrp="1"/>
          </p:cNvSpPr>
          <p:nvPr>
            <p:ph idx="1"/>
          </p:nvPr>
        </p:nvSpPr>
        <p:spPr/>
        <p:txBody>
          <a:bodyPr/>
          <a:lstStyle/>
          <a:p>
            <a:pPr marL="0" indent="0">
              <a:buNone/>
            </a:pPr>
            <a:r>
              <a:rPr lang="en-US" dirty="0"/>
              <a:t>A cost is reasonable if, in its nature and amount, it </a:t>
            </a:r>
            <a:r>
              <a:rPr lang="en-US" b="1" dirty="0"/>
              <a:t>does not exceed that which would be incurred by a prudent person</a:t>
            </a:r>
            <a:r>
              <a:rPr lang="en-US" dirty="0"/>
              <a:t> under the circumstances prevailing at the time the decision was made to incur the cost. </a:t>
            </a:r>
          </a:p>
          <a:p>
            <a:pPr marL="0" indent="0">
              <a:buNone/>
            </a:pPr>
            <a:r>
              <a:rPr lang="en-US" dirty="0"/>
              <a:t>a) Is the cost generally recognized as </a:t>
            </a:r>
            <a:r>
              <a:rPr lang="en-US" b="1" dirty="0"/>
              <a:t>ordinary and necessary </a:t>
            </a:r>
            <a:r>
              <a:rPr lang="en-US" dirty="0"/>
              <a:t>for the operation of the non-Federal entity or the proper/efficient performance of the Federal award.</a:t>
            </a:r>
          </a:p>
          <a:p>
            <a:pPr marL="0" indent="0">
              <a:buNone/>
            </a:pPr>
            <a:r>
              <a:rPr lang="en-US" dirty="0"/>
              <a:t>b) Does it meet: Sound business practices; arm's-length bargaining; Federal, state, local, tribal, &amp; other laws and regulations; and terms and conditions of Federal award.</a:t>
            </a:r>
          </a:p>
          <a:p>
            <a:pPr marL="0" indent="0">
              <a:buNone/>
            </a:pPr>
            <a:r>
              <a:rPr lang="en-US" sz="2000" dirty="0"/>
              <a:t>(We are not covering purchasing today, but you can find that in 45 CFR 75.329. Purchasing practices help to assure reasonable costs.)</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Reasonable costs, </a:t>
            </a:r>
            <a:r>
              <a:rPr lang="en-US" sz="2400" b="0" dirty="0"/>
              <a:t>cont’d. </a:t>
            </a:r>
            <a:endParaRPr lang="en-US" b="0" dirty="0"/>
          </a:p>
        </p:txBody>
      </p:sp>
      <p:sp>
        <p:nvSpPr>
          <p:cNvPr id="2" name="Content Placeholder 1"/>
          <p:cNvSpPr>
            <a:spLocks noGrp="1"/>
          </p:cNvSpPr>
          <p:nvPr>
            <p:ph idx="1"/>
          </p:nvPr>
        </p:nvSpPr>
        <p:spPr/>
        <p:txBody>
          <a:bodyPr/>
          <a:lstStyle/>
          <a:p>
            <a:pPr marL="0" indent="0">
              <a:buNone/>
            </a:pPr>
            <a:r>
              <a:rPr lang="en-US" dirty="0"/>
              <a:t>c) Market prices for comparable goods or services for the geographic area.</a:t>
            </a:r>
          </a:p>
          <a:p>
            <a:pPr marL="0" indent="0">
              <a:buNone/>
            </a:pPr>
            <a:r>
              <a:rPr lang="en-US" dirty="0"/>
              <a:t>d) Whether the individuals concerned acted with prudence in the circumstances considering their responsibilities to the non-Federal entity, its employees, ... the public at large, and the Federal Government.</a:t>
            </a:r>
          </a:p>
          <a:p>
            <a:pPr marL="0" indent="0">
              <a:buNone/>
            </a:pPr>
            <a:r>
              <a:rPr lang="en-US" dirty="0"/>
              <a:t>e) Whether the non-Federal entity significantly deviates from its established practices and policies regarding the incurrence of costs, which may unjustifiably increase the Federal award's cost.</a:t>
            </a:r>
          </a:p>
          <a:p>
            <a:pPr marL="0" indent="0">
              <a:buNone/>
            </a:pPr>
            <a:endParaRPr lang="en-US" dirty="0"/>
          </a:p>
          <a:p>
            <a:pPr marL="0" indent="0">
              <a:buNone/>
            </a:pP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152400"/>
            <a:ext cx="7696200" cy="792162"/>
          </a:xfrm>
        </p:spPr>
        <p:txBody>
          <a:bodyPr/>
          <a:lstStyle/>
          <a:p>
            <a:r>
              <a:rPr lang="en-US" dirty="0"/>
              <a:t>75.405 Allocable costs.</a:t>
            </a:r>
          </a:p>
        </p:txBody>
      </p:sp>
      <p:sp>
        <p:nvSpPr>
          <p:cNvPr id="2" name="Content Placeholder 1"/>
          <p:cNvSpPr>
            <a:spLocks noGrp="1"/>
          </p:cNvSpPr>
          <p:nvPr>
            <p:ph idx="1"/>
          </p:nvPr>
        </p:nvSpPr>
        <p:spPr>
          <a:xfrm>
            <a:off x="304800" y="914400"/>
            <a:ext cx="8610600" cy="5181600"/>
          </a:xfrm>
        </p:spPr>
        <p:txBody>
          <a:bodyPr/>
          <a:lstStyle/>
          <a:p>
            <a:pPr marL="0" indent="0">
              <a:buNone/>
            </a:pPr>
            <a:r>
              <a:rPr lang="en-US" dirty="0"/>
              <a:t>a) A cost is allocable to a particular Federal award or other cost objective if costs are chargeable or assignable to that Federal award or cost objective in accordance with relative benefits received. If you have more than one funding source, you must allocate costs. This standard is met if the cost:</a:t>
            </a:r>
          </a:p>
          <a:p>
            <a:pPr marL="0" indent="0">
              <a:buNone/>
            </a:pPr>
            <a:r>
              <a:rPr lang="en-US" dirty="0"/>
              <a:t>1) </a:t>
            </a:r>
            <a:r>
              <a:rPr lang="en-US" sz="2400" dirty="0"/>
              <a:t>Is incurred specifically for the Federal award;</a:t>
            </a:r>
          </a:p>
          <a:p>
            <a:pPr marL="0" indent="0">
              <a:buNone/>
            </a:pPr>
            <a:r>
              <a:rPr lang="en-US" sz="2400" dirty="0"/>
              <a:t>2) Benefits both the Federal award and other work of the non-Federal entity and can be distributed in proportions that may be approximated using reasonable methods; (cost allocation) and</a:t>
            </a:r>
          </a:p>
          <a:p>
            <a:pPr marL="0" indent="0">
              <a:buNone/>
            </a:pPr>
            <a:r>
              <a:rPr lang="en-US" sz="2400" dirty="0"/>
              <a:t>3) Is necessary to the overall operation of the non-Federal entity and is assignable in part to the Federal award.</a:t>
            </a:r>
          </a:p>
          <a:p>
            <a:pPr marL="0" indent="0">
              <a:buNone/>
            </a:pP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75.405 Allocable costs, </a:t>
            </a:r>
            <a:r>
              <a:rPr lang="en-US" sz="2400" b="0" dirty="0"/>
              <a:t>cont’d. </a:t>
            </a:r>
          </a:p>
        </p:txBody>
      </p:sp>
      <p:sp>
        <p:nvSpPr>
          <p:cNvPr id="2" name="Content Placeholder 1"/>
          <p:cNvSpPr>
            <a:spLocks noGrp="1"/>
          </p:cNvSpPr>
          <p:nvPr>
            <p:ph idx="1"/>
          </p:nvPr>
        </p:nvSpPr>
        <p:spPr/>
        <p:txBody>
          <a:bodyPr/>
          <a:lstStyle/>
          <a:p>
            <a:pPr marL="0" indent="0">
              <a:buNone/>
            </a:pPr>
            <a:r>
              <a:rPr lang="en-US" dirty="0"/>
              <a:t>b) </a:t>
            </a:r>
            <a:r>
              <a:rPr lang="en-US" b="1" dirty="0"/>
              <a:t>All activities </a:t>
            </a:r>
            <a:r>
              <a:rPr lang="en-US" dirty="0"/>
              <a:t>which benefit from the non-Federal entity's indirect (Facilities &amp; Administration or F &amp; A) cost, including unallowable activities (like lobbying) and donated services by the non-Federal entity or third parties, </a:t>
            </a:r>
            <a:r>
              <a:rPr lang="en-US" b="1" dirty="0"/>
              <a:t>will receive an appropriate allocation of indirect costs.</a:t>
            </a:r>
          </a:p>
          <a:p>
            <a:pPr marL="0" indent="0">
              <a:buNone/>
            </a:pPr>
            <a:r>
              <a:rPr lang="en-US" dirty="0"/>
              <a:t>c) Any cost allocable to a particular Federal award under the principles may not be charged to other Federal awards to overcome fund deficiencies, to avoid restrictions imposed by Federal statutes, regulations, or terms and conditions of the Federal awards, or for other reasons. </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75.405 Allocable costs, </a:t>
            </a:r>
            <a:r>
              <a:rPr lang="en-US" sz="2400" b="0" dirty="0"/>
              <a:t>cont’d. 2</a:t>
            </a:r>
            <a:endParaRPr lang="en-US" sz="2400" dirty="0"/>
          </a:p>
        </p:txBody>
      </p:sp>
      <p:sp>
        <p:nvSpPr>
          <p:cNvPr id="2" name="Content Placeholder 1"/>
          <p:cNvSpPr>
            <a:spLocks noGrp="1"/>
          </p:cNvSpPr>
          <p:nvPr>
            <p:ph idx="1"/>
          </p:nvPr>
        </p:nvSpPr>
        <p:spPr>
          <a:xfrm>
            <a:off x="304800" y="914400"/>
            <a:ext cx="8610600" cy="5181600"/>
          </a:xfrm>
        </p:spPr>
        <p:txBody>
          <a:bodyPr/>
          <a:lstStyle/>
          <a:p>
            <a:pPr marL="0" indent="0">
              <a:buNone/>
            </a:pPr>
            <a:r>
              <a:rPr lang="en-US" sz="2200" dirty="0"/>
              <a:t>d) Direct cost allocation principles. </a:t>
            </a:r>
          </a:p>
          <a:p>
            <a:r>
              <a:rPr lang="en-US" sz="2200" dirty="0"/>
              <a:t>If a cost benefits two or more projects or activities in proportions that can be determined without undue effort or cost, the cost must be allocated to the projects based on the proportional benefit. </a:t>
            </a:r>
          </a:p>
          <a:p>
            <a:r>
              <a:rPr lang="en-US" sz="2200" dirty="0"/>
              <a:t>If a cost benefits two or more projects or activities in proportions that cannot be determined because of the interrelationship of the work involved, then, ...the costs may be allocated or transferred ... on any reasonable documented basis. </a:t>
            </a:r>
          </a:p>
          <a:p>
            <a:r>
              <a:rPr lang="en-US" sz="2200" dirty="0"/>
              <a:t>Where the purchase of equipment or other capital asset is specifically authorized under a Federal award, the costs are assignable to the Federal award regardless of the use that may be made of the equipment or other capital asset involved when no longer needed for the purpose for which it was originally required. </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What you will learn</a:t>
            </a:r>
          </a:p>
        </p:txBody>
      </p:sp>
      <p:sp>
        <p:nvSpPr>
          <p:cNvPr id="2" name="Content Placeholder 1"/>
          <p:cNvSpPr>
            <a:spLocks noGrp="1"/>
          </p:cNvSpPr>
          <p:nvPr>
            <p:ph idx="1"/>
          </p:nvPr>
        </p:nvSpPr>
        <p:spPr/>
        <p:txBody>
          <a:bodyPr/>
          <a:lstStyle/>
          <a:p>
            <a:r>
              <a:rPr lang="en-US" dirty="0"/>
              <a:t>SILC responsibilities related to Uniform Administrative Requirements, Lobbying, Conflicts of Interest, and Codes of Ethical Conduct. </a:t>
            </a:r>
            <a:br>
              <a:rPr lang="en-US" dirty="0"/>
            </a:b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Comments? Questions?</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76200"/>
            <a:ext cx="8001000" cy="792162"/>
          </a:xfrm>
        </p:spPr>
        <p:txBody>
          <a:bodyPr/>
          <a:lstStyle/>
          <a:p>
            <a:r>
              <a:rPr lang="en-US" dirty="0"/>
              <a:t>75.407 Prior written approval (Prior Approval)</a:t>
            </a:r>
          </a:p>
        </p:txBody>
      </p:sp>
      <p:sp>
        <p:nvSpPr>
          <p:cNvPr id="2" name="Content Placeholder 1"/>
          <p:cNvSpPr>
            <a:spLocks noGrp="1"/>
          </p:cNvSpPr>
          <p:nvPr>
            <p:ph idx="1"/>
          </p:nvPr>
        </p:nvSpPr>
        <p:spPr>
          <a:xfrm>
            <a:off x="304800" y="914400"/>
            <a:ext cx="8610600" cy="5257800"/>
          </a:xfrm>
        </p:spPr>
        <p:txBody>
          <a:bodyPr/>
          <a:lstStyle/>
          <a:p>
            <a:pPr marL="0" indent="0">
              <a:buNone/>
            </a:pPr>
            <a:r>
              <a:rPr lang="en-US" dirty="0"/>
              <a:t>Under any given Federal award, the reasonableness and allocability of certain items of costs may be difficult to determine. In order to avoid subsequent disallowance or dispute based on unreasonableness or non-allocability, the non-Federal entity </a:t>
            </a:r>
            <a:r>
              <a:rPr lang="en-US" b="1" dirty="0"/>
              <a:t>may</a:t>
            </a:r>
            <a:r>
              <a:rPr lang="en-US" dirty="0"/>
              <a:t> seek the prior written approval of the cognizant agency for indirect costs or the HHS awarding agency in advance of the incurrence of special or unusual costs. Prior written approval should include the timeframe or scope of the agreement. </a:t>
            </a:r>
            <a:r>
              <a:rPr lang="en-US" b="1" dirty="0"/>
              <a:t>The absence of prior written approval on any element of cost will not, in itself, affect the reasonableness or allocability of that element, unless prior approval is specifically required for allowability...</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75.407 Prior written approval (Prior Approval) </a:t>
            </a:r>
            <a:r>
              <a:rPr lang="en-US" sz="2400" b="0" dirty="0"/>
              <a:t>cont’d. </a:t>
            </a:r>
            <a:endParaRPr lang="en-US" sz="2400" dirty="0"/>
          </a:p>
        </p:txBody>
      </p:sp>
      <p:sp>
        <p:nvSpPr>
          <p:cNvPr id="2" name="Content Placeholder 1"/>
          <p:cNvSpPr>
            <a:spLocks noGrp="1"/>
          </p:cNvSpPr>
          <p:nvPr>
            <p:ph idx="1"/>
          </p:nvPr>
        </p:nvSpPr>
        <p:spPr>
          <a:xfrm>
            <a:off x="304800" y="1295400"/>
            <a:ext cx="8610600" cy="4800600"/>
          </a:xfrm>
        </p:spPr>
        <p:txBody>
          <a:bodyPr/>
          <a:lstStyle/>
          <a:p>
            <a:r>
              <a:rPr lang="en-US" dirty="0"/>
              <a:t>Notice that Prior Approval is considered the same as prior written approval.</a:t>
            </a:r>
          </a:p>
          <a:p>
            <a:r>
              <a:rPr lang="en-US" dirty="0"/>
              <a:t>Written approval may be electronic, such as email. </a:t>
            </a:r>
          </a:p>
          <a:p>
            <a:r>
              <a:rPr lang="en-US" dirty="0"/>
              <a:t>On some items of costs, prior approval is required.</a:t>
            </a:r>
          </a:p>
          <a:p>
            <a:r>
              <a:rPr lang="en-US" dirty="0"/>
              <a:t>If the item was detailed in the budget you submitted, and the budget was approved clearly including that item, that is considered to be prior written approval. </a:t>
            </a:r>
          </a:p>
          <a:p>
            <a:r>
              <a:rPr lang="en-US" dirty="0"/>
              <a:t>If the item was general in your approved budget, and you did not specify, you may want to clarify with the funder and get further approval.</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Some things specifically require prior approval for the cost to be allowed.</a:t>
            </a:r>
          </a:p>
        </p:txBody>
      </p:sp>
      <p:sp>
        <p:nvSpPr>
          <p:cNvPr id="2" name="Content Placeholder 1"/>
          <p:cNvSpPr>
            <a:spLocks noGrp="1"/>
          </p:cNvSpPr>
          <p:nvPr>
            <p:ph idx="1"/>
          </p:nvPr>
        </p:nvSpPr>
        <p:spPr>
          <a:xfrm>
            <a:off x="304800" y="1219200"/>
            <a:ext cx="8610600" cy="4876800"/>
          </a:xfrm>
        </p:spPr>
        <p:txBody>
          <a:bodyPr/>
          <a:lstStyle/>
          <a:p>
            <a:pPr marL="0" indent="0">
              <a:buNone/>
            </a:pPr>
            <a:r>
              <a:rPr lang="en-US" dirty="0"/>
              <a:t>1) </a:t>
            </a:r>
            <a:r>
              <a:rPr lang="en-US" sz="2400" dirty="0"/>
              <a:t>§75.201 Use of grant agreements (including fixed amount awards), cooperative agreements, and contracts, paragraph (b)(5);</a:t>
            </a:r>
          </a:p>
          <a:p>
            <a:pPr marL="0" indent="0">
              <a:buNone/>
            </a:pPr>
            <a:r>
              <a:rPr lang="en-US" sz="2400" dirty="0"/>
              <a:t>2) §75.306 Cost sharing or matching;</a:t>
            </a:r>
          </a:p>
          <a:p>
            <a:pPr marL="0" indent="0">
              <a:buNone/>
            </a:pPr>
            <a:r>
              <a:rPr lang="en-US" sz="2400" dirty="0"/>
              <a:t>3) §75.307 Program income;</a:t>
            </a:r>
          </a:p>
          <a:p>
            <a:pPr marL="0" indent="0">
              <a:buNone/>
            </a:pPr>
            <a:r>
              <a:rPr lang="en-US" sz="2400" dirty="0"/>
              <a:t>4) §75.308 Revision of budget and program plans;</a:t>
            </a:r>
          </a:p>
          <a:p>
            <a:pPr marL="0" indent="0">
              <a:buNone/>
            </a:pPr>
            <a:r>
              <a:rPr lang="en-US" sz="2400" dirty="0"/>
              <a:t>5) §75.309 Period of performance and availability of funds;</a:t>
            </a:r>
          </a:p>
          <a:p>
            <a:pPr marL="0" indent="0">
              <a:buNone/>
            </a:pPr>
            <a:r>
              <a:rPr lang="en-US" sz="2400" dirty="0"/>
              <a:t>6) §75.318 Real property;</a:t>
            </a:r>
          </a:p>
          <a:p>
            <a:pPr marL="0" indent="0">
              <a:buNone/>
            </a:pPr>
            <a:r>
              <a:rPr lang="en-US" sz="2400" dirty="0"/>
              <a:t>7) §75.320 Equipment;...</a:t>
            </a:r>
          </a:p>
          <a:p>
            <a:pPr marL="0" indent="0">
              <a:buNone/>
            </a:pPr>
            <a:r>
              <a:rPr lang="en-US" sz="2400" dirty="0"/>
              <a:t>8) §75.353 Fixed amount subawards;</a:t>
            </a:r>
          </a:p>
          <a:p>
            <a:pPr marL="0" indent="0">
              <a:buNone/>
            </a:pPr>
            <a:r>
              <a:rPr lang="en-US" sz="2400" dirty="0"/>
              <a:t>9) §75.413 Direct costs, paragraph (c);</a:t>
            </a:r>
          </a:p>
          <a:p>
            <a:endParaRPr lang="en-US" sz="2400"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Prior written approval, </a:t>
            </a:r>
            <a:r>
              <a:rPr lang="en-US" sz="2400" b="0" dirty="0"/>
              <a:t>cont’d. </a:t>
            </a:r>
            <a:endParaRPr lang="en-US" b="0" dirty="0"/>
          </a:p>
        </p:txBody>
      </p:sp>
      <p:sp>
        <p:nvSpPr>
          <p:cNvPr id="2" name="Content Placeholder 1"/>
          <p:cNvSpPr>
            <a:spLocks noGrp="1"/>
          </p:cNvSpPr>
          <p:nvPr>
            <p:ph idx="1"/>
          </p:nvPr>
        </p:nvSpPr>
        <p:spPr/>
        <p:txBody>
          <a:bodyPr/>
          <a:lstStyle/>
          <a:p>
            <a:pPr marL="0" indent="0">
              <a:buNone/>
            </a:pPr>
            <a:r>
              <a:rPr lang="en-US" sz="2400" dirty="0"/>
              <a:t>10) §75.430 Compensation—personal services, paragraph (h);</a:t>
            </a:r>
          </a:p>
          <a:p>
            <a:pPr marL="0" indent="0">
              <a:buNone/>
            </a:pPr>
            <a:r>
              <a:rPr lang="en-US" sz="2400" dirty="0"/>
              <a:t>11) §75.431 Compensation—fringe benefits;</a:t>
            </a:r>
          </a:p>
          <a:p>
            <a:pPr marL="0" indent="0">
              <a:buNone/>
            </a:pPr>
            <a:r>
              <a:rPr lang="en-US" sz="2400" dirty="0"/>
              <a:t>12) §75.438 Entertainment costs;</a:t>
            </a:r>
          </a:p>
          <a:p>
            <a:pPr marL="0" indent="0">
              <a:buNone/>
            </a:pPr>
            <a:r>
              <a:rPr lang="en-US" sz="2400" dirty="0"/>
              <a:t>13) §75.439 Equipment and other capital expenditures;</a:t>
            </a:r>
          </a:p>
          <a:p>
            <a:pPr marL="0" indent="0">
              <a:buNone/>
            </a:pPr>
            <a:r>
              <a:rPr lang="en-US" sz="2400" dirty="0"/>
              <a:t>14) §75.440 Exchange rates;</a:t>
            </a:r>
          </a:p>
          <a:p>
            <a:pPr marL="0" indent="0">
              <a:buNone/>
            </a:pPr>
            <a:r>
              <a:rPr lang="en-US" sz="2400" dirty="0"/>
              <a:t>15) §75.441 Fines, penalties, damages and other settlements;</a:t>
            </a:r>
          </a:p>
          <a:p>
            <a:pPr marL="0" indent="0">
              <a:buNone/>
            </a:pPr>
            <a:r>
              <a:rPr lang="en-US" sz="2400" dirty="0"/>
              <a:t>16) §75.442 Fund raising and investment management costs;</a:t>
            </a:r>
          </a:p>
          <a:p>
            <a:pPr marL="0" indent="0">
              <a:buNone/>
            </a:pPr>
            <a:r>
              <a:rPr lang="en-US" sz="2400" dirty="0"/>
              <a:t>17) §75.445 Goods or services for personal use;</a:t>
            </a:r>
          </a:p>
          <a:p>
            <a:pPr marL="0" indent="0">
              <a:buNone/>
            </a:pPr>
            <a:r>
              <a:rPr lang="en-US" sz="2400" dirty="0"/>
              <a:t>18) §75.447 Insurance and indemnification;</a:t>
            </a:r>
          </a:p>
          <a:p>
            <a:pPr marL="0" indent="0">
              <a:buNone/>
            </a:pPr>
            <a:r>
              <a:rPr lang="en-US" sz="2400" dirty="0"/>
              <a:t>19) §75.454 Memberships, subscriptions, and professional activity costs, paragraph (c);</a:t>
            </a:r>
          </a:p>
          <a:p>
            <a:pPr marL="0" indent="0">
              <a:buNone/>
            </a:pPr>
            <a:endParaRPr lang="en-US" sz="2400" dirty="0"/>
          </a:p>
          <a:p>
            <a:pPr marL="0" indent="0">
              <a:buNone/>
            </a:pPr>
            <a:endParaRPr lang="en-US" sz="2400"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34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Prior written approval, </a:t>
            </a:r>
            <a:r>
              <a:rPr lang="en-US" sz="2400" b="0" dirty="0"/>
              <a:t>cont’d. 2</a:t>
            </a:r>
            <a:endParaRPr lang="en-US" sz="2400" dirty="0"/>
          </a:p>
        </p:txBody>
      </p:sp>
      <p:sp>
        <p:nvSpPr>
          <p:cNvPr id="2" name="Content Placeholder 1"/>
          <p:cNvSpPr>
            <a:spLocks noGrp="1"/>
          </p:cNvSpPr>
          <p:nvPr>
            <p:ph idx="1"/>
          </p:nvPr>
        </p:nvSpPr>
        <p:spPr/>
        <p:txBody>
          <a:bodyPr/>
          <a:lstStyle/>
          <a:p>
            <a:pPr marL="0" indent="0">
              <a:buNone/>
            </a:pPr>
            <a:r>
              <a:rPr lang="en-US" sz="2800" dirty="0"/>
              <a:t>20) §75.455 Organization costs;</a:t>
            </a:r>
          </a:p>
          <a:p>
            <a:pPr marL="0" indent="0">
              <a:buNone/>
            </a:pPr>
            <a:r>
              <a:rPr lang="en-US" sz="2800" dirty="0"/>
              <a:t>21) §75.456 Participant support costs;</a:t>
            </a:r>
          </a:p>
          <a:p>
            <a:pPr marL="0" indent="0">
              <a:buNone/>
            </a:pPr>
            <a:r>
              <a:rPr lang="en-US" sz="2800" dirty="0"/>
              <a:t>22) §75.458 Pre-award costs;</a:t>
            </a:r>
          </a:p>
          <a:p>
            <a:pPr marL="0" indent="0">
              <a:buNone/>
            </a:pPr>
            <a:r>
              <a:rPr lang="en-US" sz="2800" dirty="0"/>
              <a:t>23) §75.462 Rearrangement and reconversion costs;</a:t>
            </a:r>
          </a:p>
          <a:p>
            <a:pPr marL="0" indent="0">
              <a:buNone/>
            </a:pPr>
            <a:r>
              <a:rPr lang="en-US" sz="2800" dirty="0"/>
              <a:t>24) §75.467 Selling and marketing costs;</a:t>
            </a:r>
          </a:p>
          <a:p>
            <a:pPr marL="0" indent="0">
              <a:buNone/>
            </a:pPr>
            <a:r>
              <a:rPr lang="en-US" sz="2800" dirty="0"/>
              <a:t>25) §75.470 Taxes (including Value Added Tax) paragraph (c); and</a:t>
            </a:r>
          </a:p>
          <a:p>
            <a:pPr marL="0" indent="0">
              <a:buNone/>
            </a:pPr>
            <a:r>
              <a:rPr lang="en-US" sz="2800" dirty="0"/>
              <a:t>26) §75.474 Travel costs.</a:t>
            </a:r>
          </a:p>
          <a:p>
            <a:pPr marL="0" indent="0">
              <a:buNone/>
            </a:pP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35</a:t>
            </a:fld>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75.412 Classification of costs</a:t>
            </a:r>
          </a:p>
        </p:txBody>
      </p:sp>
      <p:sp>
        <p:nvSpPr>
          <p:cNvPr id="2" name="Content Placeholder 1"/>
          <p:cNvSpPr>
            <a:spLocks noGrp="1"/>
          </p:cNvSpPr>
          <p:nvPr>
            <p:ph idx="1"/>
          </p:nvPr>
        </p:nvSpPr>
        <p:spPr/>
        <p:txBody>
          <a:bodyPr/>
          <a:lstStyle/>
          <a:p>
            <a:pPr marL="0" indent="0">
              <a:buNone/>
            </a:pPr>
            <a:r>
              <a:rPr lang="en-US" dirty="0"/>
              <a:t>There is no universal rule for classifying certain costs as either direct or indirect (Facilities and Administration Costs – F&amp;A) under every accounting system. A cost may be direct with respect to some specific service or function, but indirect with respect to the Federal award or other final cost objective. Therefore, it is essential that each item of cost incurred for the same purpose be treated consistently in like circumstances either as a direct or an indirect (F&amp;A) cost in order to avoid possible double-charging of Federal awards. </a:t>
            </a:r>
          </a:p>
          <a:p>
            <a:pPr marL="0" indent="0">
              <a:buNone/>
            </a:pPr>
            <a:r>
              <a:rPr lang="en-US" dirty="0"/>
              <a:t>Exception: If you chose the 10% </a:t>
            </a:r>
            <a:r>
              <a:rPr lang="en-US" i="1" dirty="0"/>
              <a:t>de minimus </a:t>
            </a:r>
            <a:r>
              <a:rPr lang="en-US" dirty="0"/>
              <a:t>for your modified indirect costs, the costs are specified.</a:t>
            </a:r>
            <a:endParaRPr lang="en-US" i="1"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36</a:t>
            </a:fld>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696200" cy="792162"/>
          </a:xfrm>
        </p:spPr>
        <p:txBody>
          <a:bodyPr/>
          <a:lstStyle/>
          <a:p>
            <a:pPr>
              <a:defRPr/>
            </a:pPr>
            <a:r>
              <a:rPr lang="en-US" dirty="0"/>
              <a:t>Reasonable, necessary, allowable, allocable</a:t>
            </a:r>
          </a:p>
        </p:txBody>
      </p:sp>
      <p:sp>
        <p:nvSpPr>
          <p:cNvPr id="58371" name="Content Placeholder 2"/>
          <p:cNvSpPr>
            <a:spLocks noGrp="1"/>
          </p:cNvSpPr>
          <p:nvPr>
            <p:ph idx="1"/>
          </p:nvPr>
        </p:nvSpPr>
        <p:spPr>
          <a:xfrm>
            <a:off x="152400" y="1020762"/>
            <a:ext cx="8610600" cy="4999038"/>
          </a:xfrm>
        </p:spPr>
        <p:txBody>
          <a:bodyPr/>
          <a:lstStyle/>
          <a:p>
            <a:pPr>
              <a:buFontTx/>
              <a:buChar char="•"/>
            </a:pPr>
            <a:r>
              <a:rPr lang="en-US" altLang="en-US" dirty="0">
                <a:ea typeface="MS PGothic" panose="020B0600070205080204" pitchFamily="34" charset="-128"/>
              </a:rPr>
              <a:t>These are the words that are repeated most often in the guidance.</a:t>
            </a:r>
          </a:p>
          <a:p>
            <a:pPr>
              <a:buFontTx/>
              <a:buChar char="•"/>
            </a:pPr>
            <a:r>
              <a:rPr lang="en-US" altLang="en-US" dirty="0">
                <a:ea typeface="MS PGothic" panose="020B0600070205080204" pitchFamily="34" charset="-128"/>
              </a:rPr>
              <a:t>All expenditures of federal funds must be reasonable. When in doubt, get bids or compare prices and maintain that research with the record of the expenditure to be able to show reasonableness. </a:t>
            </a:r>
          </a:p>
          <a:p>
            <a:pPr>
              <a:buFontTx/>
              <a:buChar char="•"/>
            </a:pPr>
            <a:r>
              <a:rPr lang="en-US" altLang="en-US" dirty="0">
                <a:ea typeface="MS PGothic" panose="020B0600070205080204" pitchFamily="34" charset="-128"/>
              </a:rPr>
              <a:t>You may need to make a case that the expense is necessary to your project. </a:t>
            </a:r>
          </a:p>
          <a:p>
            <a:pPr>
              <a:buFontTx/>
              <a:buChar char="•"/>
            </a:pPr>
            <a:r>
              <a:rPr lang="en-US" altLang="en-US" dirty="0">
                <a:ea typeface="MS PGothic" panose="020B0600070205080204" pitchFamily="34" charset="-128"/>
              </a:rPr>
              <a:t>Only allowable costs will be permitted. More about that in a moment.</a:t>
            </a:r>
          </a:p>
          <a:p>
            <a:pPr>
              <a:buFontTx/>
              <a:buChar char="•"/>
            </a:pPr>
            <a:r>
              <a:rPr lang="en-US" altLang="en-US" dirty="0">
                <a:ea typeface="MS PGothic" panose="020B0600070205080204" pitchFamily="34" charset="-128"/>
              </a:rPr>
              <a:t>Expenses must be allocated among “cost objectives” or funding sources, if you have more than one.</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37</a:t>
            </a:fld>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3000" cy="792162"/>
          </a:xfrm>
        </p:spPr>
        <p:txBody>
          <a:bodyPr/>
          <a:lstStyle/>
          <a:p>
            <a:pPr>
              <a:defRPr/>
            </a:pPr>
            <a:r>
              <a:rPr lang="en-US" sz="2800" dirty="0"/>
              <a:t>Some of most common non-allowable costs…</a:t>
            </a:r>
          </a:p>
        </p:txBody>
      </p:sp>
      <p:sp>
        <p:nvSpPr>
          <p:cNvPr id="3" name="Content Placeholder 2"/>
          <p:cNvSpPr>
            <a:spLocks noGrp="1"/>
          </p:cNvSpPr>
          <p:nvPr>
            <p:ph idx="1"/>
          </p:nvPr>
        </p:nvSpPr>
        <p:spPr>
          <a:xfrm>
            <a:off x="170329" y="715962"/>
            <a:ext cx="8592672" cy="5532438"/>
          </a:xfrm>
        </p:spPr>
        <p:txBody>
          <a:bodyPr/>
          <a:lstStyle/>
          <a:p>
            <a:pPr eaLnBrk="1" hangingPunct="1">
              <a:spcBef>
                <a:spcPct val="0"/>
              </a:spcBef>
              <a:buFontTx/>
              <a:buNone/>
            </a:pPr>
            <a:r>
              <a:rPr lang="en-US" altLang="en-US" sz="2000" dirty="0">
                <a:latin typeface="Arial" panose="020B0604020202020204" pitchFamily="34" charset="0"/>
              </a:rPr>
              <a:t>	</a:t>
            </a:r>
            <a:r>
              <a:rPr lang="en-US" altLang="en-US" sz="2400" dirty="0">
                <a:latin typeface="Arial" panose="020B0604020202020204" pitchFamily="34" charset="0"/>
              </a:rPr>
              <a:t>The Uniform Administrative Requirements include dozens of pages of explanation about whether  costs are allowable, unallowable, or subject to special rules; they aren't  always clear, but they are alphabetic. Many expenses have strings attached… “allowable with restrictions.”</a:t>
            </a:r>
          </a:p>
          <a:p>
            <a:pPr lvl="1" eaLnBrk="1" hangingPunct="1">
              <a:spcBef>
                <a:spcPct val="0"/>
              </a:spcBef>
            </a:pPr>
            <a:r>
              <a:rPr lang="en-US" altLang="en-US" dirty="0">
                <a:latin typeface="Arial" panose="020B0604020202020204" pitchFamily="34" charset="0"/>
              </a:rPr>
              <a:t>Alcoholic beverages</a:t>
            </a:r>
          </a:p>
          <a:p>
            <a:pPr lvl="1" eaLnBrk="1" hangingPunct="1">
              <a:spcBef>
                <a:spcPct val="0"/>
              </a:spcBef>
            </a:pPr>
            <a:r>
              <a:rPr lang="en-US" altLang="en-US" dirty="0">
                <a:latin typeface="Arial" panose="020B0604020202020204" pitchFamily="34" charset="0"/>
              </a:rPr>
              <a:t>Bad debts</a:t>
            </a:r>
          </a:p>
          <a:p>
            <a:pPr lvl="1" eaLnBrk="1" hangingPunct="1">
              <a:spcBef>
                <a:spcPct val="0"/>
              </a:spcBef>
            </a:pPr>
            <a:r>
              <a:rPr lang="en-US" altLang="en-US" dirty="0">
                <a:latin typeface="Arial" panose="020B0604020202020204" pitchFamily="34" charset="0"/>
              </a:rPr>
              <a:t>Donations</a:t>
            </a:r>
          </a:p>
          <a:p>
            <a:pPr lvl="1" eaLnBrk="1" hangingPunct="1">
              <a:spcBef>
                <a:spcPct val="0"/>
              </a:spcBef>
            </a:pPr>
            <a:r>
              <a:rPr lang="en-US" altLang="en-US" dirty="0">
                <a:latin typeface="Arial" panose="020B0604020202020204" pitchFamily="34" charset="0"/>
              </a:rPr>
              <a:t>Entertainment costs</a:t>
            </a:r>
          </a:p>
          <a:p>
            <a:pPr lvl="1" eaLnBrk="1" hangingPunct="1">
              <a:spcBef>
                <a:spcPct val="0"/>
              </a:spcBef>
            </a:pPr>
            <a:r>
              <a:rPr lang="en-US" altLang="en-US" dirty="0">
                <a:latin typeface="Arial" panose="020B0604020202020204" pitchFamily="34" charset="0"/>
              </a:rPr>
              <a:t>Fines and Penalties</a:t>
            </a:r>
          </a:p>
          <a:p>
            <a:pPr lvl="1" eaLnBrk="1" hangingPunct="1">
              <a:spcBef>
                <a:spcPct val="0"/>
              </a:spcBef>
            </a:pPr>
            <a:r>
              <a:rPr lang="en-US" altLang="en-US" dirty="0">
                <a:latin typeface="Arial" panose="020B0604020202020204" pitchFamily="34" charset="0"/>
              </a:rPr>
              <a:t>Goods and services for personal use</a:t>
            </a:r>
          </a:p>
          <a:p>
            <a:pPr lvl="1" eaLnBrk="1" hangingPunct="1">
              <a:spcBef>
                <a:spcPct val="0"/>
              </a:spcBef>
            </a:pPr>
            <a:r>
              <a:rPr lang="en-US" altLang="en-US" dirty="0">
                <a:latin typeface="Arial" panose="020B0604020202020204" pitchFamily="34" charset="0"/>
              </a:rPr>
              <a:t>Housing and personal living expenses</a:t>
            </a:r>
          </a:p>
          <a:p>
            <a:pPr lvl="1" eaLnBrk="1" hangingPunct="1">
              <a:spcBef>
                <a:spcPct val="0"/>
              </a:spcBef>
            </a:pPr>
            <a:r>
              <a:rPr lang="en-US" altLang="en-US" dirty="0">
                <a:latin typeface="Arial" panose="020B0604020202020204" pitchFamily="34" charset="0"/>
              </a:rPr>
              <a:t>Lobbying</a:t>
            </a:r>
          </a:p>
          <a:p>
            <a:pPr lvl="1" eaLnBrk="1" hangingPunct="1">
              <a:spcBef>
                <a:spcPct val="0"/>
              </a:spcBef>
            </a:pPr>
            <a:r>
              <a:rPr lang="en-US" altLang="en-US" dirty="0">
                <a:latin typeface="Arial" panose="020B0604020202020204" pitchFamily="34" charset="0"/>
              </a:rPr>
              <a:t>Losses on other contracts</a:t>
            </a:r>
          </a:p>
          <a:p>
            <a:pPr lvl="1" eaLnBrk="1" hangingPunct="1">
              <a:spcBef>
                <a:spcPct val="0"/>
              </a:spcBef>
            </a:pPr>
            <a:r>
              <a:rPr lang="en-US" altLang="en-US" dirty="0">
                <a:latin typeface="Arial" panose="020B0604020202020204" pitchFamily="34" charset="0"/>
              </a:rPr>
              <a:t>Selling and marketing costs</a:t>
            </a:r>
          </a:p>
          <a:p>
            <a:endParaRPr lang="en-US" sz="2000"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t>38</a:t>
            </a:fld>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§75.421   Advertising and public relations. </a:t>
            </a:r>
          </a:p>
        </p:txBody>
      </p:sp>
      <p:sp>
        <p:nvSpPr>
          <p:cNvPr id="2" name="Content Placeholder 1"/>
          <p:cNvSpPr>
            <a:spLocks noGrp="1"/>
          </p:cNvSpPr>
          <p:nvPr>
            <p:ph idx="1"/>
          </p:nvPr>
        </p:nvSpPr>
        <p:spPr/>
        <p:txBody>
          <a:bodyPr/>
          <a:lstStyle/>
          <a:p>
            <a:pPr marL="0" indent="0">
              <a:buNone/>
            </a:pPr>
            <a:r>
              <a:rPr lang="en-US" dirty="0"/>
              <a:t>Most advertising is not an allowable cost with federal awards. Here is the exception:</a:t>
            </a:r>
          </a:p>
          <a:p>
            <a:pPr marL="0" indent="0">
              <a:buNone/>
            </a:pPr>
            <a:endParaRPr lang="en-US" dirty="0"/>
          </a:p>
          <a:p>
            <a:pPr marL="0" indent="0">
              <a:buNone/>
            </a:pPr>
            <a:r>
              <a:rPr lang="en-US" b="1" dirty="0"/>
              <a:t>(4) Program outreach and other specific purposes necessary to meet the requirements of the Federal award.</a:t>
            </a:r>
          </a:p>
          <a:p>
            <a:pPr marL="0" indent="0">
              <a:buNone/>
            </a:pPr>
            <a:r>
              <a:rPr lang="en-US" dirty="0"/>
              <a:t> </a:t>
            </a:r>
          </a:p>
          <a:p>
            <a:pPr marL="0" indent="0">
              <a:buNone/>
            </a:pPr>
            <a:r>
              <a:rPr lang="en-US" dirty="0"/>
              <a:t>We suggest you keep track of program outreach costs separate from advertising.</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39</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077200" cy="533400"/>
          </a:xfrm>
        </p:spPr>
        <p:txBody>
          <a:bodyPr/>
          <a:lstStyle/>
          <a:p>
            <a:r>
              <a:rPr lang="en-US" dirty="0"/>
              <a:t>Roles</a:t>
            </a:r>
          </a:p>
        </p:txBody>
      </p:sp>
      <p:graphicFrame>
        <p:nvGraphicFramePr>
          <p:cNvPr id="4" name="Content Placeholder 3" descr="Table with three columns: DSE, SILC and CILs. &#10;Under DSE:&#10; 1. Serve as the “grantee” for Part B $.&#10;2. Account to SILC for $ and disbursement $ per SPIL.&#10;3. Provide administrative support for IL Program.&#10;4. Keep records.&#10;5. Submit required reports/information.&#10;6. Retain not more than 5% of Part B for DSE administrative costs. The DSE cannot hold funds.&#10;7. Sign the SPIL agreeing to serve as the DSE.&#10;Under SILC:&#10;1. Develop the SPIL.&#10;2. Monitor, review, &amp; evaluate the implementation of the SPIL.&#10;3. Meet regularly – open meetings.&#10;4. Submit reports including 704 report SPIL fulfillment portion of 704 report Part I.&#10;5. Coordinate activities with other entities.&#10;6. Conduct Authorities as described in the law and outlined in SPIL.&#10;7. Shall NOT provide or manage IL services.&#10;8. Sign the SPIL to approve content.&#10;Under CILs:&#10;1. Provide the Core IL Services.&#10;2. Provide other IL services consistent with Federal and State Law.&#10;3. Comply with CIL Standards &amp; Indicators.&#10;4. Develop SPIL with SILC.&#10;5. Implement SPIL.&#10;6. Conduct Resource Development activities.&#10;7. More than 50% of CIL Directors must sign the SPIL to approve content.&#10;&#10;&#10;&#10;&#10;&#10;&#10;&#10;&#10;&#10;&#10;&#10;&#10;&#10;&#10;&#10;&#10;&#10;&#10;&#10;&#10;&#10;"/>
          <p:cNvGraphicFramePr>
            <a:graphicFrameLocks noGrp="1"/>
          </p:cNvGraphicFramePr>
          <p:nvPr>
            <p:ph idx="1"/>
          </p:nvPr>
        </p:nvGraphicFramePr>
        <p:xfrm>
          <a:off x="228600" y="830980"/>
          <a:ext cx="8762999" cy="5646020"/>
        </p:xfrm>
        <a:graphic>
          <a:graphicData uri="http://schemas.openxmlformats.org/drawingml/2006/table">
            <a:tbl>
              <a:tblPr firstRow="1" firstCol="1" bandRow="1">
                <a:tableStyleId>{5C22544A-7EE6-4342-B048-85BDC9FD1C3A}</a:tableStyleId>
              </a:tblPr>
              <a:tblGrid>
                <a:gridCol w="2667000">
                  <a:extLst>
                    <a:ext uri="{9D8B030D-6E8A-4147-A177-3AD203B41FA5}">
                      <a16:colId xmlns:a16="http://schemas.microsoft.com/office/drawing/2014/main" val="20000"/>
                    </a:ext>
                  </a:extLst>
                </a:gridCol>
                <a:gridCol w="3657600">
                  <a:extLst>
                    <a:ext uri="{9D8B030D-6E8A-4147-A177-3AD203B41FA5}">
                      <a16:colId xmlns:a16="http://schemas.microsoft.com/office/drawing/2014/main" val="20001"/>
                    </a:ext>
                  </a:extLst>
                </a:gridCol>
                <a:gridCol w="2438399">
                  <a:extLst>
                    <a:ext uri="{9D8B030D-6E8A-4147-A177-3AD203B41FA5}">
                      <a16:colId xmlns:a16="http://schemas.microsoft.com/office/drawing/2014/main" val="20002"/>
                    </a:ext>
                  </a:extLst>
                </a:gridCol>
              </a:tblGrid>
              <a:tr h="375741">
                <a:tc>
                  <a:txBody>
                    <a:bodyPr/>
                    <a:lstStyle/>
                    <a:p>
                      <a:pPr marL="0" marR="0" algn="ctr">
                        <a:spcBef>
                          <a:spcPts val="0"/>
                        </a:spcBef>
                        <a:spcAft>
                          <a:spcPts val="0"/>
                        </a:spcAft>
                      </a:pPr>
                      <a:r>
                        <a:rPr lang="en-US" sz="2500" dirty="0">
                          <a:solidFill>
                            <a:schemeClr val="tx1"/>
                          </a:solidFill>
                          <a:effectLst/>
                        </a:rPr>
                        <a:t>DSE</a:t>
                      </a:r>
                      <a:endParaRPr lang="en-US" sz="900" dirty="0">
                        <a:solidFill>
                          <a:schemeClr val="tx1"/>
                        </a:solidFill>
                        <a:effectLst/>
                        <a:latin typeface="Arial" panose="020B0604020202020204"/>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500" dirty="0">
                          <a:solidFill>
                            <a:schemeClr val="tx1"/>
                          </a:solidFill>
                          <a:effectLst/>
                        </a:rPr>
                        <a:t>SILC</a:t>
                      </a:r>
                      <a:endParaRPr lang="en-US" sz="900" dirty="0">
                        <a:solidFill>
                          <a:schemeClr val="tx1"/>
                        </a:solidFill>
                        <a:effectLst/>
                        <a:latin typeface="Arial" panose="020B0604020202020204"/>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500" dirty="0">
                          <a:solidFill>
                            <a:schemeClr val="tx1"/>
                          </a:solidFill>
                          <a:effectLst/>
                        </a:rPr>
                        <a:t>CILs</a:t>
                      </a:r>
                      <a:endParaRPr lang="en-US" sz="900" dirty="0">
                        <a:solidFill>
                          <a:schemeClr val="tx1"/>
                        </a:solidFill>
                        <a:effectLst/>
                        <a:latin typeface="Arial" panose="020B0604020202020204"/>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06750">
                <a:tc>
                  <a:txBody>
                    <a:bodyPr/>
                    <a:lstStyle/>
                    <a:p>
                      <a:pPr marL="0" marR="0">
                        <a:spcBef>
                          <a:spcPts val="0"/>
                        </a:spcBef>
                        <a:spcAft>
                          <a:spcPts val="0"/>
                        </a:spcAft>
                      </a:pPr>
                      <a:r>
                        <a:rPr lang="en-US" sz="1600" b="0" dirty="0">
                          <a:solidFill>
                            <a:schemeClr val="tx1"/>
                          </a:solidFill>
                          <a:effectLst/>
                        </a:rPr>
                        <a:t>1. Serve as the “grantee” for Part B $.</a:t>
                      </a:r>
                      <a:endParaRPr lang="en-US" sz="1600" b="0" dirty="0">
                        <a:solidFill>
                          <a:schemeClr val="tx1"/>
                        </a:solidFill>
                        <a:effectLst/>
                        <a:latin typeface="Arial" panose="020B0604020202020204"/>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spcBef>
                          <a:spcPts val="0"/>
                        </a:spcBef>
                        <a:spcAft>
                          <a:spcPts val="0"/>
                        </a:spcAft>
                      </a:pPr>
                      <a:r>
                        <a:rPr lang="en-US" sz="1600" dirty="0">
                          <a:effectLst/>
                        </a:rPr>
                        <a:t>1. Develop the SPIL.</a:t>
                      </a:r>
                      <a:endParaRPr lang="en-US" sz="1600" dirty="0">
                        <a:effectLst/>
                        <a:latin typeface="Arial" panose="020B0604020202020204"/>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spcBef>
                          <a:spcPts val="0"/>
                        </a:spcBef>
                        <a:spcAft>
                          <a:spcPts val="0"/>
                        </a:spcAft>
                      </a:pPr>
                      <a:r>
                        <a:rPr lang="en-US" sz="1600" dirty="0">
                          <a:effectLst/>
                        </a:rPr>
                        <a:t>1. Provide the Core IL Services.</a:t>
                      </a:r>
                      <a:endParaRPr lang="en-US" sz="1600" dirty="0">
                        <a:effectLst/>
                        <a:latin typeface="Arial" panose="020B0604020202020204"/>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0001"/>
                  </a:ext>
                </a:extLst>
              </a:tr>
              <a:tr h="721423">
                <a:tc>
                  <a:txBody>
                    <a:bodyPr/>
                    <a:lstStyle/>
                    <a:p>
                      <a:pPr marL="0" marR="0">
                        <a:spcBef>
                          <a:spcPts val="0"/>
                        </a:spcBef>
                        <a:spcAft>
                          <a:spcPts val="0"/>
                        </a:spcAft>
                      </a:pPr>
                      <a:r>
                        <a:rPr lang="en-US" sz="1600" b="0" dirty="0">
                          <a:solidFill>
                            <a:schemeClr val="tx1"/>
                          </a:solidFill>
                          <a:effectLst/>
                        </a:rPr>
                        <a:t>2. Account to SILC for $ and disbursement $ per SPIL</a:t>
                      </a:r>
                      <a:r>
                        <a:rPr lang="en-US" sz="1600" b="0" baseline="0" dirty="0">
                          <a:solidFill>
                            <a:schemeClr val="tx1"/>
                          </a:solidFill>
                          <a:effectLst/>
                        </a:rPr>
                        <a:t>.</a:t>
                      </a:r>
                      <a:endParaRPr lang="en-US" sz="1600" b="0" dirty="0">
                        <a:solidFill>
                          <a:schemeClr val="tx1"/>
                        </a:solidFill>
                        <a:effectLst/>
                        <a:latin typeface="Arial" panose="020B0604020202020204"/>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spcBef>
                          <a:spcPts val="0"/>
                        </a:spcBef>
                        <a:spcAft>
                          <a:spcPts val="0"/>
                        </a:spcAft>
                      </a:pPr>
                      <a:r>
                        <a:rPr lang="en-US" sz="1600" dirty="0">
                          <a:effectLst/>
                        </a:rPr>
                        <a:t>2. Monitor, review, &amp; evaluate the implementation of the SPIL.</a:t>
                      </a:r>
                      <a:endParaRPr lang="en-US" sz="1600" dirty="0">
                        <a:effectLst/>
                        <a:latin typeface="Arial" panose="020B0604020202020204"/>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spcBef>
                          <a:spcPts val="0"/>
                        </a:spcBef>
                        <a:spcAft>
                          <a:spcPts val="0"/>
                        </a:spcAft>
                      </a:pPr>
                      <a:r>
                        <a:rPr lang="en-US" sz="1600" dirty="0">
                          <a:effectLst/>
                        </a:rPr>
                        <a:t>2. Provide other IL services</a:t>
                      </a:r>
                      <a:r>
                        <a:rPr lang="en-US" sz="1600" baseline="0" dirty="0">
                          <a:effectLst/>
                        </a:rPr>
                        <a:t> consistent with Federal and State Law.</a:t>
                      </a:r>
                      <a:endParaRPr lang="en-US" sz="1600" dirty="0">
                        <a:effectLst/>
                        <a:latin typeface="Arial" panose="020B0604020202020204"/>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0002"/>
                  </a:ext>
                </a:extLst>
              </a:tr>
              <a:tr h="579143">
                <a:tc>
                  <a:txBody>
                    <a:bodyPr/>
                    <a:lstStyle/>
                    <a:p>
                      <a:pPr marL="0" marR="0">
                        <a:spcBef>
                          <a:spcPts val="0"/>
                        </a:spcBef>
                        <a:spcAft>
                          <a:spcPts val="0"/>
                        </a:spcAft>
                      </a:pPr>
                      <a:r>
                        <a:rPr lang="en-US" sz="1600" b="0" dirty="0">
                          <a:solidFill>
                            <a:schemeClr val="tx1"/>
                          </a:solidFill>
                          <a:effectLst/>
                        </a:rPr>
                        <a:t>3. Provide administrative support for IL Program.</a:t>
                      </a:r>
                      <a:endParaRPr lang="en-US" sz="1600" b="0" dirty="0">
                        <a:solidFill>
                          <a:schemeClr val="tx1"/>
                        </a:solidFill>
                        <a:effectLst/>
                        <a:latin typeface="Arial" panose="020B0604020202020204"/>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spcBef>
                          <a:spcPts val="0"/>
                        </a:spcBef>
                        <a:spcAft>
                          <a:spcPts val="0"/>
                        </a:spcAft>
                      </a:pPr>
                      <a:r>
                        <a:rPr lang="en-US" sz="1600" dirty="0">
                          <a:effectLst/>
                        </a:rPr>
                        <a:t>3. Meet regularly – open meetings.</a:t>
                      </a:r>
                      <a:endParaRPr lang="en-US" sz="1600" dirty="0">
                        <a:effectLst/>
                        <a:latin typeface="Arial" panose="020B0604020202020204"/>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spcBef>
                          <a:spcPts val="0"/>
                        </a:spcBef>
                        <a:spcAft>
                          <a:spcPts val="0"/>
                        </a:spcAft>
                      </a:pPr>
                      <a:r>
                        <a:rPr lang="en-US" sz="1600" dirty="0">
                          <a:effectLst/>
                        </a:rPr>
                        <a:t>3. Comply with CIL Standards, Assurances &amp; Indicators.</a:t>
                      </a:r>
                      <a:endParaRPr lang="en-US" sz="1600" dirty="0">
                        <a:effectLst/>
                        <a:latin typeface="Arial" panose="020B0604020202020204"/>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0003"/>
                  </a:ext>
                </a:extLst>
              </a:tr>
              <a:tr h="721423">
                <a:tc>
                  <a:txBody>
                    <a:bodyPr/>
                    <a:lstStyle/>
                    <a:p>
                      <a:pPr marL="0" marR="0">
                        <a:spcBef>
                          <a:spcPts val="0"/>
                        </a:spcBef>
                        <a:spcAft>
                          <a:spcPts val="0"/>
                        </a:spcAft>
                      </a:pPr>
                      <a:r>
                        <a:rPr lang="en-US" sz="1600" b="0" dirty="0">
                          <a:solidFill>
                            <a:schemeClr val="tx1"/>
                          </a:solidFill>
                          <a:effectLst/>
                        </a:rPr>
                        <a:t>4. Keep records.</a:t>
                      </a:r>
                      <a:endParaRPr lang="en-US" sz="1600" b="0" dirty="0">
                        <a:solidFill>
                          <a:schemeClr val="tx1"/>
                        </a:solidFill>
                        <a:effectLst/>
                        <a:latin typeface="Arial" panose="020B0604020202020204"/>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spcBef>
                          <a:spcPts val="0"/>
                        </a:spcBef>
                        <a:spcAft>
                          <a:spcPts val="0"/>
                        </a:spcAft>
                      </a:pPr>
                      <a:r>
                        <a:rPr lang="en-US" sz="1600" dirty="0">
                          <a:solidFill>
                            <a:schemeClr val="tx1"/>
                          </a:solidFill>
                          <a:effectLst/>
                        </a:rPr>
                        <a:t>4. Submit reports including 704 report SPIL fulfillment portion of 704 report Part I.</a:t>
                      </a:r>
                      <a:endParaRPr lang="en-US" sz="1600" dirty="0">
                        <a:solidFill>
                          <a:schemeClr val="tx1"/>
                        </a:solidFill>
                        <a:effectLst/>
                        <a:latin typeface="Arial" panose="020B0604020202020204"/>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spcBef>
                          <a:spcPts val="0"/>
                        </a:spcBef>
                        <a:spcAft>
                          <a:spcPts val="0"/>
                        </a:spcAft>
                      </a:pPr>
                      <a:r>
                        <a:rPr lang="en-US" sz="1600" dirty="0">
                          <a:effectLst/>
                        </a:rPr>
                        <a:t>4. Develop SPIL with SILC.</a:t>
                      </a:r>
                      <a:endParaRPr lang="en-US" sz="1600" dirty="0">
                        <a:effectLst/>
                        <a:latin typeface="Arial" panose="020B0604020202020204"/>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0004"/>
                  </a:ext>
                </a:extLst>
              </a:tr>
              <a:tr h="564664">
                <a:tc>
                  <a:txBody>
                    <a:bodyPr/>
                    <a:lstStyle/>
                    <a:p>
                      <a:pPr marL="0" marR="0">
                        <a:spcBef>
                          <a:spcPts val="0"/>
                        </a:spcBef>
                        <a:spcAft>
                          <a:spcPts val="0"/>
                        </a:spcAft>
                      </a:pPr>
                      <a:r>
                        <a:rPr lang="en-US" sz="1600" b="0" dirty="0">
                          <a:solidFill>
                            <a:schemeClr val="tx1"/>
                          </a:solidFill>
                          <a:effectLst/>
                        </a:rPr>
                        <a:t>5. Submit required </a:t>
                      </a:r>
                      <a:r>
                        <a:rPr lang="en-US" sz="1600" b="0" u="none" dirty="0">
                          <a:solidFill>
                            <a:schemeClr val="tx1"/>
                          </a:solidFill>
                          <a:effectLst/>
                        </a:rPr>
                        <a:t>reports/</a:t>
                      </a:r>
                      <a:r>
                        <a:rPr lang="en-US" sz="1600" b="0" dirty="0">
                          <a:solidFill>
                            <a:schemeClr val="tx1"/>
                          </a:solidFill>
                          <a:effectLst/>
                        </a:rPr>
                        <a:t>information.</a:t>
                      </a:r>
                      <a:endParaRPr lang="en-US" sz="1600" b="0" dirty="0">
                        <a:solidFill>
                          <a:schemeClr val="tx1"/>
                        </a:solidFill>
                        <a:effectLst/>
                        <a:latin typeface="Arial" panose="020B0604020202020204"/>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spcBef>
                          <a:spcPts val="0"/>
                        </a:spcBef>
                        <a:spcAft>
                          <a:spcPts val="0"/>
                        </a:spcAft>
                      </a:pPr>
                      <a:r>
                        <a:rPr lang="en-US" sz="1600" dirty="0">
                          <a:solidFill>
                            <a:schemeClr val="tx1"/>
                          </a:solidFill>
                          <a:effectLst/>
                        </a:rPr>
                        <a:t>5. Coordinate activities with other entities.</a:t>
                      </a:r>
                      <a:endParaRPr lang="en-US" sz="1600" dirty="0">
                        <a:solidFill>
                          <a:schemeClr val="tx1"/>
                        </a:solidFill>
                        <a:effectLst/>
                        <a:latin typeface="Arial" panose="020B0604020202020204"/>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spcBef>
                          <a:spcPts val="0"/>
                        </a:spcBef>
                        <a:spcAft>
                          <a:spcPts val="0"/>
                        </a:spcAft>
                      </a:pPr>
                      <a:r>
                        <a:rPr lang="en-US" sz="1600" dirty="0">
                          <a:effectLst/>
                        </a:rPr>
                        <a:t>5. Implement SPIL.</a:t>
                      </a:r>
                      <a:endParaRPr lang="en-US" sz="1600" dirty="0">
                        <a:effectLst/>
                        <a:latin typeface="Arial" panose="020B0604020202020204"/>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0005"/>
                  </a:ext>
                </a:extLst>
              </a:tr>
              <a:tr h="961898">
                <a:tc>
                  <a:txBody>
                    <a:bodyPr/>
                    <a:lstStyle/>
                    <a:p>
                      <a:pPr marL="0" marR="0">
                        <a:spcBef>
                          <a:spcPts val="0"/>
                        </a:spcBef>
                        <a:spcAft>
                          <a:spcPts val="0"/>
                        </a:spcAft>
                      </a:pPr>
                      <a:r>
                        <a:rPr lang="en-US" sz="1600" b="0" dirty="0">
                          <a:solidFill>
                            <a:schemeClr val="tx1"/>
                          </a:solidFill>
                          <a:effectLst/>
                        </a:rPr>
                        <a:t>6. Retain not more than 5% of Part B for</a:t>
                      </a:r>
                      <a:r>
                        <a:rPr lang="en-US" sz="1600" b="0" baseline="0" dirty="0">
                          <a:solidFill>
                            <a:schemeClr val="tx1"/>
                          </a:solidFill>
                          <a:effectLst/>
                        </a:rPr>
                        <a:t> DSE administrative costs. The DSE cannot hold funds.</a:t>
                      </a:r>
                      <a:endParaRPr lang="en-US" sz="1600" b="0" dirty="0">
                        <a:solidFill>
                          <a:schemeClr val="tx1"/>
                        </a:solidFill>
                        <a:effectLst/>
                        <a:latin typeface="Arial" panose="020B0604020202020204"/>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spcBef>
                          <a:spcPts val="0"/>
                        </a:spcBef>
                        <a:spcAft>
                          <a:spcPts val="0"/>
                        </a:spcAft>
                      </a:pPr>
                      <a:r>
                        <a:rPr lang="en-US" sz="1600" dirty="0">
                          <a:solidFill>
                            <a:schemeClr val="tx1"/>
                          </a:solidFill>
                          <a:effectLst/>
                        </a:rPr>
                        <a:t>6. Conduct Authorities</a:t>
                      </a:r>
                      <a:r>
                        <a:rPr lang="en-US" sz="1600" baseline="0" dirty="0">
                          <a:solidFill>
                            <a:schemeClr val="tx1"/>
                          </a:solidFill>
                          <a:effectLst/>
                        </a:rPr>
                        <a:t> as described in the law and outlined in SPI</a:t>
                      </a:r>
                      <a:r>
                        <a:rPr lang="en-US" sz="1600" u="none" baseline="0" dirty="0">
                          <a:solidFill>
                            <a:schemeClr val="tx1"/>
                          </a:solidFill>
                          <a:effectLst/>
                        </a:rPr>
                        <a:t>L, including advocacy and resource development</a:t>
                      </a:r>
                      <a:r>
                        <a:rPr lang="en-US" sz="1600" baseline="0" dirty="0">
                          <a:solidFill>
                            <a:schemeClr val="tx1"/>
                          </a:solidFill>
                          <a:effectLst/>
                        </a:rPr>
                        <a:t>.</a:t>
                      </a:r>
                      <a:endParaRPr lang="en-US" sz="1600" dirty="0">
                        <a:solidFill>
                          <a:schemeClr val="tx1"/>
                        </a:solidFill>
                        <a:effectLst/>
                        <a:latin typeface="Arial" panose="020B0604020202020204"/>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spcBef>
                          <a:spcPts val="0"/>
                        </a:spcBef>
                        <a:spcAft>
                          <a:spcPts val="0"/>
                        </a:spcAft>
                      </a:pPr>
                      <a:r>
                        <a:rPr lang="en-US" sz="1600" dirty="0">
                          <a:effectLst/>
                        </a:rPr>
                        <a:t>6. Conduct Resource Development activities.</a:t>
                      </a:r>
                      <a:endParaRPr lang="en-US" sz="1600" dirty="0">
                        <a:effectLst/>
                        <a:latin typeface="Arial" panose="020B0604020202020204"/>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0006"/>
                  </a:ext>
                </a:extLst>
              </a:tr>
              <a:tr h="721423">
                <a:tc>
                  <a:txBody>
                    <a:bodyPr/>
                    <a:lstStyle/>
                    <a:p>
                      <a:pPr marL="0" marR="0">
                        <a:spcBef>
                          <a:spcPts val="0"/>
                        </a:spcBef>
                        <a:spcAft>
                          <a:spcPts val="0"/>
                        </a:spcAft>
                      </a:pPr>
                      <a:r>
                        <a:rPr lang="en-US" sz="1600" b="0" dirty="0">
                          <a:solidFill>
                            <a:schemeClr val="tx1"/>
                          </a:solidFill>
                          <a:effectLst/>
                        </a:rPr>
                        <a:t> </a:t>
                      </a:r>
                      <a:r>
                        <a:rPr lang="en-US" sz="1600" b="0" u="none" dirty="0">
                          <a:solidFill>
                            <a:schemeClr val="tx1"/>
                          </a:solidFill>
                          <a:effectLst/>
                        </a:rPr>
                        <a:t>7. Sign the SPIL agreeing to serve as the DSE.</a:t>
                      </a:r>
                      <a:endParaRPr lang="en-US" sz="1600" b="0" u="none" dirty="0">
                        <a:solidFill>
                          <a:schemeClr val="tx1"/>
                        </a:solidFill>
                        <a:effectLst/>
                        <a:latin typeface="Arial" panose="020B0604020202020204"/>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1600" dirty="0">
                          <a:effectLst/>
                        </a:rPr>
                        <a:t>7. </a:t>
                      </a:r>
                      <a:r>
                        <a:rPr lang="en-US" sz="1600" dirty="0">
                          <a:solidFill>
                            <a:schemeClr val="tx1"/>
                          </a:solidFill>
                          <a:effectLst/>
                        </a:rPr>
                        <a:t>Shall</a:t>
                      </a:r>
                      <a:r>
                        <a:rPr lang="en-US" sz="1600" dirty="0">
                          <a:solidFill>
                            <a:srgbClr val="FF0000"/>
                          </a:solidFill>
                          <a:effectLst/>
                        </a:rPr>
                        <a:t> </a:t>
                      </a:r>
                      <a:r>
                        <a:rPr lang="en-US" sz="1600" dirty="0">
                          <a:effectLst/>
                        </a:rPr>
                        <a:t>NOT provide or manage IL services.</a:t>
                      </a:r>
                      <a:endParaRPr lang="en-US" sz="1600" dirty="0">
                        <a:effectLst/>
                        <a:latin typeface="Arial" panose="020B0604020202020204"/>
                        <a:ea typeface="Calibri" panose="020F0502020204030204"/>
                        <a:cs typeface="Times New Roman" panose="02020603050405020304"/>
                      </a:endParaRPr>
                    </a:p>
                    <a:p>
                      <a:pPr marL="0" marR="0">
                        <a:spcBef>
                          <a:spcPts val="0"/>
                        </a:spcBef>
                        <a:spcAft>
                          <a:spcPts val="0"/>
                        </a:spcAft>
                      </a:pPr>
                      <a:endParaRPr lang="en-US" sz="1600" dirty="0">
                        <a:effectLst/>
                        <a:latin typeface="Arial" panose="020B0604020202020204"/>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spcBef>
                          <a:spcPts val="0"/>
                        </a:spcBef>
                        <a:spcAft>
                          <a:spcPts val="0"/>
                        </a:spcAft>
                      </a:pPr>
                      <a:r>
                        <a:rPr lang="en-US" sz="1600" u="none" dirty="0">
                          <a:solidFill>
                            <a:schemeClr val="tx1"/>
                          </a:solidFill>
                          <a:effectLst/>
                        </a:rPr>
                        <a:t> 7. More than 50% of CIL Directors must sign the SPIL to approve content.</a:t>
                      </a:r>
                      <a:endParaRPr lang="en-US" sz="1600" u="none" dirty="0">
                        <a:solidFill>
                          <a:schemeClr val="tx1"/>
                        </a:solidFill>
                        <a:effectLst/>
                        <a:latin typeface="Arial" panose="020B0604020202020204"/>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0007"/>
                  </a:ext>
                </a:extLst>
              </a:tr>
              <a:tr h="292166">
                <a:tc>
                  <a:txBody>
                    <a:bodyPr/>
                    <a:lstStyle/>
                    <a:p>
                      <a:pPr marL="0" marR="0">
                        <a:spcBef>
                          <a:spcPts val="0"/>
                        </a:spcBef>
                        <a:spcAft>
                          <a:spcPts val="0"/>
                        </a:spcAft>
                      </a:pPr>
                      <a:endParaRPr lang="en-US" sz="1600" b="0" dirty="0">
                        <a:solidFill>
                          <a:schemeClr val="tx1"/>
                        </a:solidFill>
                        <a:effectLst/>
                        <a:latin typeface="Arial" panose="020B0604020202020204"/>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spcBef>
                          <a:spcPts val="0"/>
                        </a:spcBef>
                        <a:spcAft>
                          <a:spcPts val="0"/>
                        </a:spcAft>
                      </a:pPr>
                      <a:r>
                        <a:rPr lang="en-US" sz="1600" u="none" dirty="0">
                          <a:solidFill>
                            <a:schemeClr val="tx1"/>
                          </a:solidFill>
                          <a:effectLst/>
                          <a:latin typeface="+mn-lt"/>
                          <a:ea typeface="Calibri" panose="020F0502020204030204"/>
                          <a:cs typeface="Times New Roman" panose="02020603050405020304"/>
                        </a:rPr>
                        <a:t>8. Sign the SPIL</a:t>
                      </a:r>
                      <a:r>
                        <a:rPr lang="en-US" sz="1600" u="none" baseline="0" dirty="0">
                          <a:solidFill>
                            <a:schemeClr val="tx1"/>
                          </a:solidFill>
                          <a:effectLst/>
                          <a:latin typeface="+mn-lt"/>
                          <a:ea typeface="Calibri" panose="020F0502020204030204"/>
                          <a:cs typeface="Times New Roman" panose="02020603050405020304"/>
                        </a:rPr>
                        <a:t> to approve content.</a:t>
                      </a:r>
                      <a:endParaRPr lang="en-US" sz="1600" u="none" dirty="0">
                        <a:solidFill>
                          <a:schemeClr val="tx1"/>
                        </a:solidFill>
                        <a:effectLst/>
                        <a:latin typeface="+mn-lt"/>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spcBef>
                          <a:spcPts val="0"/>
                        </a:spcBef>
                        <a:spcAft>
                          <a:spcPts val="0"/>
                        </a:spcAft>
                      </a:pPr>
                      <a:endParaRPr lang="en-US" sz="1600" dirty="0">
                        <a:effectLst/>
                        <a:latin typeface="Arial" panose="020B0604020202020204"/>
                        <a:ea typeface="Calibri" panose="020F0502020204030204"/>
                        <a:cs typeface="Times New Roman" panose="02020603050405020304"/>
                      </a:endParaRPr>
                    </a:p>
                  </a:txBody>
                  <a:tcPr marL="52754" marR="527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0008"/>
                  </a:ext>
                </a:extLst>
              </a:tr>
            </a:tbl>
          </a:graphicData>
        </a:graphic>
      </p:graphicFrame>
      <p:sp>
        <p:nvSpPr>
          <p:cNvPr id="3" name="TextBox 2"/>
          <p:cNvSpPr txBox="1"/>
          <p:nvPr/>
        </p:nvSpPr>
        <p:spPr>
          <a:xfrm>
            <a:off x="8229600" y="6477000"/>
            <a:ext cx="269626" cy="276999"/>
          </a:xfrm>
          <a:prstGeom prst="rect">
            <a:avLst/>
          </a:prstGeom>
          <a:noFill/>
        </p:spPr>
        <p:txBody>
          <a:bodyPr wrap="none" rtlCol="0">
            <a:spAutoFit/>
          </a:bodyPr>
          <a:lstStyle/>
          <a:p>
            <a:r>
              <a:rPr lang="en-US" sz="1200" b="1" dirty="0"/>
              <a:t>4</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Public Relations</a:t>
            </a:r>
          </a:p>
        </p:txBody>
      </p:sp>
      <p:sp>
        <p:nvSpPr>
          <p:cNvPr id="2" name="Content Placeholder 1"/>
          <p:cNvSpPr>
            <a:spLocks noGrp="1"/>
          </p:cNvSpPr>
          <p:nvPr>
            <p:ph idx="1"/>
          </p:nvPr>
        </p:nvSpPr>
        <p:spPr/>
        <p:txBody>
          <a:bodyPr/>
          <a:lstStyle/>
          <a:p>
            <a:pPr marL="0" indent="0">
              <a:buNone/>
            </a:pPr>
            <a:r>
              <a:rPr lang="en-US" dirty="0"/>
              <a:t>c) The term “public relations” includes community relations and means those activities dedicated to maintaining the image of the non-Federal entity or maintaining or promoting understanding and favorable relations with the community or public at large or any segment of the public.</a:t>
            </a:r>
          </a:p>
          <a:p>
            <a:pPr marL="0" indent="0">
              <a:buNone/>
            </a:pPr>
            <a:r>
              <a:rPr lang="en-US" dirty="0"/>
              <a:t>d) </a:t>
            </a:r>
            <a:r>
              <a:rPr lang="en-US" b="1" dirty="0"/>
              <a:t>The only allowable public relations costs are:</a:t>
            </a:r>
          </a:p>
          <a:p>
            <a:pPr marL="0" indent="0">
              <a:buNone/>
            </a:pPr>
            <a:r>
              <a:rPr lang="en-US" b="1" dirty="0"/>
              <a:t>1) Costs specifically required by the Federal award </a:t>
            </a:r>
            <a:r>
              <a:rPr lang="en-US" dirty="0"/>
              <a:t>(which include outreach and resource development for CILs and items in the SPIL for SILCs);</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40</a:t>
            </a:fld>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Advertising, public relations allowed include:</a:t>
            </a:r>
            <a:endParaRPr lang="en-US" sz="2400" b="0" dirty="0"/>
          </a:p>
        </p:txBody>
      </p:sp>
      <p:sp>
        <p:nvSpPr>
          <p:cNvPr id="2" name="Content Placeholder 1"/>
          <p:cNvSpPr>
            <a:spLocks noGrp="1"/>
          </p:cNvSpPr>
          <p:nvPr>
            <p:ph idx="1"/>
          </p:nvPr>
        </p:nvSpPr>
        <p:spPr/>
        <p:txBody>
          <a:bodyPr/>
          <a:lstStyle/>
          <a:p>
            <a:pPr marL="0" indent="0">
              <a:buNone/>
            </a:pPr>
            <a:r>
              <a:rPr lang="en-US" dirty="0"/>
              <a:t>2) Costs of communicating with the public and press pertaining to </a:t>
            </a:r>
            <a:r>
              <a:rPr lang="en-US" b="1" dirty="0"/>
              <a:t>specific activities or accomplishments which result from performance of the Federal award </a:t>
            </a:r>
            <a:r>
              <a:rPr lang="en-US" dirty="0"/>
              <a:t>(these costs are considered necessary as part of the outreach effort for the Federal award); or</a:t>
            </a:r>
          </a:p>
          <a:p>
            <a:pPr marL="0" indent="0">
              <a:buNone/>
            </a:pPr>
            <a:r>
              <a:rPr lang="en-US" dirty="0"/>
              <a:t>3) Costs of conducting general liaison with news media and government public relations officers, to the extent that such activities are limited to </a:t>
            </a:r>
            <a:r>
              <a:rPr lang="en-US" b="1" dirty="0"/>
              <a:t>communication and liaison necessary to keep the public informed on matters of public concern, such as notices of funding opportunities, financial matters, etc.</a:t>
            </a:r>
          </a:p>
          <a:p>
            <a:pPr marL="0" indent="0">
              <a:buNone/>
            </a:pPr>
            <a:endParaRPr lang="en-US" dirty="0"/>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41</a:t>
            </a:fld>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Advertising, </a:t>
            </a:r>
            <a:r>
              <a:rPr lang="en-US" sz="2400" b="0" dirty="0"/>
              <a:t>cont’d.</a:t>
            </a:r>
            <a:endParaRPr lang="en-US" sz="2400" dirty="0"/>
          </a:p>
        </p:txBody>
      </p:sp>
      <p:sp>
        <p:nvSpPr>
          <p:cNvPr id="2" name="Content Placeholder 1"/>
          <p:cNvSpPr>
            <a:spLocks noGrp="1"/>
          </p:cNvSpPr>
          <p:nvPr>
            <p:ph idx="1"/>
          </p:nvPr>
        </p:nvSpPr>
        <p:spPr/>
        <p:txBody>
          <a:bodyPr/>
          <a:lstStyle/>
          <a:p>
            <a:pPr marL="0" indent="0">
              <a:buNone/>
            </a:pPr>
            <a:r>
              <a:rPr lang="en-US" dirty="0"/>
              <a:t>(e) Unallowable advertising and public relations costs include the following:</a:t>
            </a:r>
          </a:p>
          <a:p>
            <a:pPr marL="0" indent="0">
              <a:buNone/>
            </a:pPr>
            <a:r>
              <a:rPr lang="en-US" dirty="0"/>
              <a:t>2) Costs of meetings, conventions, convocations, or other events related to other activities of the entity (see also §75.432), including:</a:t>
            </a:r>
          </a:p>
          <a:p>
            <a:pPr marL="0" indent="0">
              <a:buNone/>
            </a:pPr>
            <a:r>
              <a:rPr lang="en-US" dirty="0" err="1"/>
              <a:t>i</a:t>
            </a:r>
            <a:r>
              <a:rPr lang="en-US" dirty="0"/>
              <a:t>) Costs of displays, demonstrations, and exhibits;</a:t>
            </a:r>
          </a:p>
          <a:p>
            <a:pPr marL="0" indent="0">
              <a:buNone/>
            </a:pPr>
            <a:r>
              <a:rPr lang="en-US" dirty="0"/>
              <a:t>ii) Costs of meeting rooms, hospitality suites, and other special facilities used in conjunction with shows and other special events…</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42</a:t>
            </a:fld>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Comments? Questions?</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43</a:t>
            </a:fld>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Are bids required to show reasonableness?</a:t>
            </a:r>
          </a:p>
        </p:txBody>
      </p:sp>
      <p:sp>
        <p:nvSpPr>
          <p:cNvPr id="3" name="Content Placeholder 2"/>
          <p:cNvSpPr>
            <a:spLocks noGrp="1"/>
          </p:cNvSpPr>
          <p:nvPr>
            <p:ph idx="1"/>
          </p:nvPr>
        </p:nvSpPr>
        <p:spPr>
          <a:xfrm>
            <a:off x="304800" y="1143000"/>
            <a:ext cx="8458200" cy="4953000"/>
          </a:xfrm>
        </p:spPr>
        <p:txBody>
          <a:bodyPr/>
          <a:lstStyle/>
          <a:p>
            <a:r>
              <a:rPr lang="en-US" dirty="0"/>
              <a:t>UAR no longer requires you to show your bidding process for products or services that are less than $3,500 over the period of the year. (If your monthly cost is $292, x 12, that exceeds $3,500 for the year and must be bid.)</a:t>
            </a:r>
          </a:p>
          <a:p>
            <a:r>
              <a:rPr lang="en-US" dirty="0"/>
              <a:t>Your own policies and procedures may be more restrictive, requiring bids or proof of reasonableness at $1000 or some other number.</a:t>
            </a:r>
          </a:p>
          <a:p>
            <a:r>
              <a:rPr lang="en-US" dirty="0"/>
              <a:t>The DSE may have set a lower amount for when bids are required. The SILC and Subchapter B CILs need to follow the DSE policy if the threshold for requiring bids is lower than $3,500. </a:t>
            </a:r>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t>44</a:t>
            </a:fld>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 of Procurement 45 CFR 75.326-332</a:t>
            </a:r>
          </a:p>
        </p:txBody>
      </p:sp>
      <p:sp>
        <p:nvSpPr>
          <p:cNvPr id="3" name="Content Placeholder 2"/>
          <p:cNvSpPr>
            <a:spLocks noGrp="1"/>
          </p:cNvSpPr>
          <p:nvPr>
            <p:ph idx="1"/>
          </p:nvPr>
        </p:nvSpPr>
        <p:spPr>
          <a:xfrm>
            <a:off x="381000" y="914400"/>
            <a:ext cx="8382000" cy="5257800"/>
          </a:xfrm>
        </p:spPr>
        <p:txBody>
          <a:bodyPr/>
          <a:lstStyle/>
          <a:p>
            <a:r>
              <a:rPr lang="en-US" dirty="0"/>
              <a:t>Micro-purchase (less than $3,500; periodically adjusted for inflation) </a:t>
            </a:r>
            <a:r>
              <a:rPr lang="en-US" sz="2500" dirty="0"/>
              <a:t>Purchase orders may be awarded without soliciting any competitive quotations if you consider costs to be reasonable. To the extent practicable, distribute these purchases equitably among qualified suppliers, if they offer the same rate.</a:t>
            </a:r>
          </a:p>
          <a:p>
            <a:r>
              <a:rPr lang="en-US" dirty="0"/>
              <a:t>Small purchase (more than $3,500 and less than $150,000)</a:t>
            </a:r>
          </a:p>
          <a:p>
            <a:r>
              <a:rPr lang="en-US" dirty="0"/>
              <a:t>Sealed bid purchase (more than $150,000)</a:t>
            </a:r>
          </a:p>
          <a:p>
            <a:r>
              <a:rPr lang="en-US" dirty="0"/>
              <a:t>Competitive proposal purchase (more than $150,000) </a:t>
            </a:r>
          </a:p>
          <a:p>
            <a:r>
              <a:rPr lang="en-US" dirty="0"/>
              <a:t>Non-competitive purchases (special circumstances which are applicable for all purchase levels)</a:t>
            </a:r>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t>45</a:t>
            </a:fld>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Specifics About Purchases</a:t>
            </a:r>
          </a:p>
        </p:txBody>
      </p:sp>
      <p:sp>
        <p:nvSpPr>
          <p:cNvPr id="3" name="Content Placeholder 2"/>
          <p:cNvSpPr>
            <a:spLocks noGrp="1"/>
          </p:cNvSpPr>
          <p:nvPr>
            <p:ph idx="1"/>
          </p:nvPr>
        </p:nvSpPr>
        <p:spPr>
          <a:xfrm>
            <a:off x="381000" y="838200"/>
            <a:ext cx="8610600" cy="5181600"/>
          </a:xfrm>
        </p:spPr>
        <p:txBody>
          <a:bodyPr/>
          <a:lstStyle/>
          <a:p>
            <a:r>
              <a:rPr lang="en-US" sz="2500" dirty="0"/>
              <a:t>Micro-purchase (less than $3,500)                       </a:t>
            </a:r>
          </a:p>
          <a:p>
            <a:pPr marL="400050" lvl="1" indent="0">
              <a:buNone/>
            </a:pPr>
            <a:r>
              <a:rPr lang="en-US" sz="2500" dirty="0"/>
              <a:t>How do you “distribute these purchases equitably among qualified suppliers, if they offer the same rate”? </a:t>
            </a:r>
          </a:p>
          <a:p>
            <a:r>
              <a:rPr lang="en-US" sz="2500" dirty="0"/>
              <a:t>Small purchase (over $3500 but less than $150,000)</a:t>
            </a:r>
          </a:p>
          <a:p>
            <a:pPr marL="400050" lvl="1" indent="0">
              <a:buNone/>
            </a:pPr>
            <a:r>
              <a:rPr lang="en-US" sz="2500" dirty="0"/>
              <a:t>Procedures are “relatively simple and informal.” </a:t>
            </a:r>
          </a:p>
          <a:p>
            <a:pPr marL="0" indent="0">
              <a:buNone/>
            </a:pPr>
            <a:r>
              <a:rPr lang="en-US" sz="2500" dirty="0"/>
              <a:t>Price or rate quotations must be obtained from at least two sources, and can be written, oral, a page from a website, etc. </a:t>
            </a:r>
          </a:p>
          <a:p>
            <a:r>
              <a:rPr lang="en-US" sz="2500" dirty="0"/>
              <a:t>You must take all necessary affirmative steps to assure that minority businesses, women’s business enterprises and labor surplus area firms are used when possible.</a:t>
            </a:r>
          </a:p>
          <a:p>
            <a:r>
              <a:rPr lang="en-US" sz="2500" dirty="0"/>
              <a:t>Did you know that the geographic location of a vendor is not an acceptable reason for choosing a vendor?</a:t>
            </a:r>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t>46</a:t>
            </a:fld>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924800" cy="685800"/>
          </a:xfrm>
        </p:spPr>
        <p:txBody>
          <a:bodyPr/>
          <a:lstStyle/>
          <a:p>
            <a:pPr eaLnBrk="1" hangingPunct="1">
              <a:defRPr/>
            </a:pPr>
            <a:r>
              <a:rPr lang="en-US" dirty="0"/>
              <a:t>Procurement</a:t>
            </a:r>
          </a:p>
        </p:txBody>
      </p:sp>
      <p:sp>
        <p:nvSpPr>
          <p:cNvPr id="63491" name="Content Placeholder 2"/>
          <p:cNvSpPr>
            <a:spLocks noGrp="1"/>
          </p:cNvSpPr>
          <p:nvPr>
            <p:ph idx="1"/>
          </p:nvPr>
        </p:nvSpPr>
        <p:spPr>
          <a:xfrm>
            <a:off x="0" y="685800"/>
            <a:ext cx="9144000" cy="5562600"/>
          </a:xfrm>
        </p:spPr>
        <p:txBody>
          <a:bodyPr/>
          <a:lstStyle/>
          <a:p>
            <a:pPr lvl="1" eaLnBrk="1" hangingPunct="1">
              <a:buClr>
                <a:srgbClr val="333399"/>
              </a:buClr>
              <a:buFont typeface="Arial" panose="020B0604020202020204" pitchFamily="34" charset="0"/>
              <a:buChar char="•"/>
            </a:pPr>
            <a:r>
              <a:rPr lang="en-US" altLang="en-US" sz="2400" dirty="0">
                <a:solidFill>
                  <a:srgbClr val="000000"/>
                </a:solidFill>
                <a:ea typeface="MS PGothic" panose="020B0600070205080204" pitchFamily="34" charset="-128"/>
              </a:rPr>
              <a:t>The SILC must have </a:t>
            </a:r>
            <a:r>
              <a:rPr lang="en-US" altLang="en-US" sz="2400" b="1" dirty="0">
                <a:ea typeface="MS PGothic" panose="020B0600070205080204" pitchFamily="34" charset="-128"/>
              </a:rPr>
              <a:t>written procurement procedures </a:t>
            </a:r>
            <a:r>
              <a:rPr lang="en-US" altLang="en-US" sz="2400" dirty="0">
                <a:ea typeface="MS PGothic" panose="020B0600070205080204" pitchFamily="34" charset="-128"/>
              </a:rPr>
              <a:t>complying with </a:t>
            </a:r>
            <a:r>
              <a:rPr lang="en-US" altLang="en-US" sz="2400" b="1" dirty="0">
                <a:ea typeface="MS PGothic" panose="020B0600070205080204" pitchFamily="34" charset="-128"/>
              </a:rPr>
              <a:t>the Uniform Administrative Requirements</a:t>
            </a:r>
            <a:r>
              <a:rPr lang="en-US" altLang="en-US" sz="2400" dirty="0">
                <a:ea typeface="MS PGothic" panose="020B0600070205080204" pitchFamily="34" charset="-128"/>
              </a:rPr>
              <a:t>. </a:t>
            </a:r>
          </a:p>
          <a:p>
            <a:pPr lvl="1" eaLnBrk="1" hangingPunct="1">
              <a:buClr>
                <a:srgbClr val="333399"/>
              </a:buClr>
              <a:buFont typeface="Arial" panose="020B0604020202020204" pitchFamily="34" charset="0"/>
              <a:buChar char="•"/>
            </a:pPr>
            <a:r>
              <a:rPr lang="en-US" altLang="en-US" sz="2400" dirty="0">
                <a:solidFill>
                  <a:srgbClr val="000000"/>
                </a:solidFill>
                <a:ea typeface="MS PGothic" panose="020B0600070205080204" pitchFamily="34" charset="-128"/>
              </a:rPr>
              <a:t>These procedures consider costs, quality, delivery, competitive bidding, inspection and acceptance, as well as reasonableness, allocability and allowability of costs.</a:t>
            </a:r>
          </a:p>
          <a:p>
            <a:pPr lvl="1" eaLnBrk="1" hangingPunct="1">
              <a:buClr>
                <a:srgbClr val="333399"/>
              </a:buClr>
              <a:buFont typeface="Arial" panose="020B0604020202020204" pitchFamily="34" charset="0"/>
              <a:buChar char="•"/>
            </a:pPr>
            <a:r>
              <a:rPr lang="en-US" altLang="en-US" sz="2400" dirty="0">
                <a:solidFill>
                  <a:srgbClr val="000000"/>
                </a:solidFill>
                <a:ea typeface="MS PGothic" panose="020B0600070205080204" pitchFamily="34" charset="-128"/>
              </a:rPr>
              <a:t>There is separation of responsibility for the authorization for purchasing and the subsequent payment. For example payments are made to the person who signs checks only if disbursements or checks are countersigned.</a:t>
            </a:r>
          </a:p>
          <a:p>
            <a:pPr lvl="1" eaLnBrk="1" hangingPunct="1">
              <a:buClr>
                <a:srgbClr val="333399"/>
              </a:buClr>
              <a:buFont typeface="Arial" panose="020B0604020202020204" pitchFamily="34" charset="0"/>
              <a:buChar char="•"/>
            </a:pPr>
            <a:r>
              <a:rPr lang="en-US" altLang="en-US" sz="2400" dirty="0">
                <a:solidFill>
                  <a:srgbClr val="000000"/>
                </a:solidFill>
                <a:ea typeface="MS PGothic" panose="020B0600070205080204" pitchFamily="34" charset="-128"/>
              </a:rPr>
              <a:t>Payment vouchers are identified as to funding sources, expense classification and transaction date.</a:t>
            </a:r>
          </a:p>
          <a:p>
            <a:pPr lvl="1" eaLnBrk="1" hangingPunct="1">
              <a:buClr>
                <a:srgbClr val="333399"/>
              </a:buClr>
              <a:buFont typeface="Arial" panose="020B0604020202020204" pitchFamily="34" charset="0"/>
              <a:buChar char="•"/>
            </a:pPr>
            <a:r>
              <a:rPr lang="en-US" altLang="en-US" sz="2400" dirty="0">
                <a:solidFill>
                  <a:srgbClr val="000000"/>
                </a:solidFill>
                <a:ea typeface="MS PGothic" panose="020B0600070205080204" pitchFamily="34" charset="-128"/>
              </a:rPr>
              <a:t>Approval limits for staff and director are identified.</a:t>
            </a:r>
          </a:p>
          <a:p>
            <a:pPr lvl="1" eaLnBrk="1" hangingPunct="1">
              <a:buClr>
                <a:srgbClr val="333399"/>
              </a:buClr>
              <a:buFont typeface="Arial" panose="020B0604020202020204" pitchFamily="34" charset="0"/>
              <a:buChar char="•"/>
            </a:pPr>
            <a:r>
              <a:rPr lang="en-US" altLang="en-US" sz="2400" dirty="0">
                <a:solidFill>
                  <a:srgbClr val="000000"/>
                </a:solidFill>
                <a:ea typeface="MS PGothic" panose="020B0600070205080204" pitchFamily="34" charset="-128"/>
              </a:rPr>
              <a:t>Person responsible for purchasing is identified.</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47</a:t>
            </a:fld>
            <a:endParaRPr lang="en-US" dirty="0"/>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924800" cy="762000"/>
          </a:xfrm>
        </p:spPr>
        <p:txBody>
          <a:bodyPr/>
          <a:lstStyle/>
          <a:p>
            <a:pPr eaLnBrk="1" hangingPunct="1">
              <a:defRPr/>
            </a:pPr>
            <a:r>
              <a:rPr lang="en-US" dirty="0"/>
              <a:t>Property</a:t>
            </a:r>
            <a:endParaRPr lang="en-US" sz="2400" dirty="0">
              <a:solidFill>
                <a:srgbClr val="FF0000"/>
              </a:solidFill>
            </a:endParaRPr>
          </a:p>
        </p:txBody>
      </p:sp>
      <p:sp>
        <p:nvSpPr>
          <p:cNvPr id="65539" name="Content Placeholder 2"/>
          <p:cNvSpPr>
            <a:spLocks noGrp="1"/>
          </p:cNvSpPr>
          <p:nvPr>
            <p:ph idx="1"/>
          </p:nvPr>
        </p:nvSpPr>
        <p:spPr>
          <a:xfrm>
            <a:off x="304800" y="1066800"/>
            <a:ext cx="8610600" cy="5181600"/>
          </a:xfrm>
        </p:spPr>
        <p:txBody>
          <a:bodyPr/>
          <a:lstStyle/>
          <a:p>
            <a:pPr lvl="1" eaLnBrk="1" hangingPunct="1">
              <a:buClr>
                <a:srgbClr val="333399"/>
              </a:buClr>
              <a:buFont typeface="Arial" panose="020B0604020202020204" pitchFamily="34" charset="0"/>
              <a:buChar char="•"/>
            </a:pPr>
            <a:r>
              <a:rPr lang="en-US" altLang="en-US" sz="2400" dirty="0">
                <a:solidFill>
                  <a:srgbClr val="000000"/>
                </a:solidFill>
                <a:ea typeface="MS PGothic" panose="020B0600070205080204" pitchFamily="34" charset="-128"/>
              </a:rPr>
              <a:t>Maintains current and complete records of all property purchased with grant funds.</a:t>
            </a:r>
          </a:p>
          <a:p>
            <a:pPr lvl="1" eaLnBrk="1" hangingPunct="1">
              <a:buClr>
                <a:srgbClr val="333399"/>
              </a:buClr>
              <a:buFont typeface="Arial" panose="020B0604020202020204" pitchFamily="34" charset="0"/>
              <a:buChar char="•"/>
            </a:pPr>
            <a:r>
              <a:rPr lang="en-US" altLang="en-US" sz="2400" dirty="0">
                <a:solidFill>
                  <a:srgbClr val="000000"/>
                </a:solidFill>
                <a:ea typeface="MS PGothic" panose="020B0600070205080204" pitchFamily="34" charset="-128"/>
              </a:rPr>
              <a:t>Has a system for controlling inventory (general ledger control account, card reports, property labels.)</a:t>
            </a:r>
          </a:p>
          <a:p>
            <a:pPr lvl="1" eaLnBrk="1" hangingPunct="1">
              <a:buClr>
                <a:srgbClr val="333399"/>
              </a:buClr>
              <a:buFont typeface="Arial" panose="020B0604020202020204" pitchFamily="34" charset="0"/>
              <a:buChar char="•"/>
            </a:pPr>
            <a:r>
              <a:rPr lang="en-US" altLang="en-US" sz="2400" dirty="0">
                <a:solidFill>
                  <a:srgbClr val="000000"/>
                </a:solidFill>
                <a:ea typeface="MS PGothic" panose="020B0600070205080204" pitchFamily="34" charset="-128"/>
              </a:rPr>
              <a:t>Keeps records of maintenance of property and equipment. </a:t>
            </a:r>
          </a:p>
          <a:p>
            <a:pPr lvl="1" eaLnBrk="1" hangingPunct="1">
              <a:buClr>
                <a:srgbClr val="333399"/>
              </a:buClr>
              <a:buFont typeface="Arial" panose="020B0604020202020204" pitchFamily="34" charset="0"/>
              <a:buChar char="•"/>
            </a:pPr>
            <a:r>
              <a:rPr lang="en-US" altLang="en-US" sz="2400" dirty="0">
                <a:solidFill>
                  <a:srgbClr val="000000"/>
                </a:solidFill>
                <a:ea typeface="MS PGothic" panose="020B0600070205080204" pitchFamily="34" charset="-128"/>
              </a:rPr>
              <a:t>Inventories property at least once every two years.</a:t>
            </a:r>
          </a:p>
          <a:p>
            <a:pPr lvl="1" eaLnBrk="1" hangingPunct="1">
              <a:buClr>
                <a:srgbClr val="333399"/>
              </a:buClr>
              <a:buFont typeface="Arial" panose="020B0604020202020204" pitchFamily="34" charset="0"/>
              <a:buChar char="•"/>
            </a:pPr>
            <a:r>
              <a:rPr lang="en-US" altLang="en-US" sz="2400" dirty="0">
                <a:solidFill>
                  <a:srgbClr val="000000"/>
                </a:solidFill>
                <a:ea typeface="MS PGothic" panose="020B0600070205080204" pitchFamily="34" charset="-128"/>
              </a:rPr>
              <a:t>Adjustments to inventory accounts are made only on written authority of a designated official.</a:t>
            </a:r>
          </a:p>
          <a:p>
            <a:pPr lvl="1" eaLnBrk="1" hangingPunct="1">
              <a:buClr>
                <a:srgbClr val="333399"/>
              </a:buClr>
              <a:buFont typeface="Arial" panose="020B0604020202020204" pitchFamily="34" charset="0"/>
              <a:buChar char="•"/>
            </a:pPr>
            <a:r>
              <a:rPr lang="en-US" altLang="en-US" sz="2400" dirty="0">
                <a:solidFill>
                  <a:srgbClr val="000000"/>
                </a:solidFill>
                <a:ea typeface="MS PGothic" panose="020B0600070205080204" pitchFamily="34" charset="-128"/>
              </a:rPr>
              <a:t>Guards against loss, damage or theft of property.</a:t>
            </a:r>
          </a:p>
          <a:p>
            <a:pPr lvl="1" eaLnBrk="1" hangingPunct="1">
              <a:buClr>
                <a:srgbClr val="333399"/>
              </a:buClr>
              <a:buFont typeface="Arial" panose="020B0604020202020204" pitchFamily="34" charset="0"/>
              <a:buChar char="•"/>
            </a:pPr>
            <a:r>
              <a:rPr lang="en-US" altLang="en-US" sz="2400" dirty="0">
                <a:solidFill>
                  <a:srgbClr val="000000"/>
                </a:solidFill>
                <a:ea typeface="MS PGothic" panose="020B0600070205080204" pitchFamily="34" charset="-128"/>
              </a:rPr>
              <a:t>Has policies, procedures and controls for purchasing AND disposing of property.</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48</a:t>
            </a:fld>
            <a:endParaRPr lang="en-US" dirty="0"/>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924800" cy="762000"/>
          </a:xfrm>
        </p:spPr>
        <p:txBody>
          <a:bodyPr/>
          <a:lstStyle/>
          <a:p>
            <a:pPr eaLnBrk="1" hangingPunct="1">
              <a:defRPr/>
            </a:pPr>
            <a:r>
              <a:rPr lang="en-US" dirty="0"/>
              <a:t>Records Retention and Audit</a:t>
            </a:r>
          </a:p>
        </p:txBody>
      </p:sp>
      <p:sp>
        <p:nvSpPr>
          <p:cNvPr id="67587" name="Content Placeholder 2"/>
          <p:cNvSpPr>
            <a:spLocks noGrp="1"/>
          </p:cNvSpPr>
          <p:nvPr>
            <p:ph idx="1"/>
          </p:nvPr>
        </p:nvSpPr>
        <p:spPr>
          <a:xfrm>
            <a:off x="-228600" y="838200"/>
            <a:ext cx="9144000" cy="5410200"/>
          </a:xfrm>
        </p:spPr>
        <p:txBody>
          <a:bodyPr/>
          <a:lstStyle/>
          <a:p>
            <a:pPr lvl="1" eaLnBrk="1" hangingPunct="1">
              <a:buClr>
                <a:srgbClr val="333399"/>
              </a:buClr>
              <a:buFont typeface="Arial" panose="020B0604020202020204" pitchFamily="34" charset="0"/>
              <a:buChar char="•"/>
            </a:pPr>
            <a:r>
              <a:rPr lang="en-US" altLang="en-US" sz="2400" dirty="0">
                <a:solidFill>
                  <a:srgbClr val="000000"/>
                </a:solidFill>
                <a:ea typeface="MS PGothic" panose="020B0600070205080204" pitchFamily="34" charset="-128"/>
              </a:rPr>
              <a:t>Financial, consumer records and documentation are maintained and retained for a minimum of five years in accord with federal requirements. If related to litigation records for at least one year following the termination of litigation and appeals.</a:t>
            </a:r>
          </a:p>
          <a:p>
            <a:pPr lvl="1" eaLnBrk="1" hangingPunct="1">
              <a:buClr>
                <a:srgbClr val="333399"/>
              </a:buClr>
              <a:buFont typeface="Arial" panose="020B0604020202020204" pitchFamily="34" charset="0"/>
              <a:buChar char="•"/>
            </a:pPr>
            <a:r>
              <a:rPr lang="en-US" altLang="en-US" sz="2400" dirty="0">
                <a:solidFill>
                  <a:srgbClr val="000000"/>
                </a:solidFill>
                <a:ea typeface="MS PGothic" panose="020B0600070205080204" pitchFamily="34" charset="-128"/>
              </a:rPr>
              <a:t>You must grant the State and Federal reviewers access to all books, documents, papers, records and other evidence involving your performance of the grant. (Required in the conditions of your grant award.)</a:t>
            </a:r>
          </a:p>
          <a:p>
            <a:pPr lvl="1" eaLnBrk="1" hangingPunct="1">
              <a:buClr>
                <a:srgbClr val="333399"/>
              </a:buClr>
              <a:buFont typeface="Arial" panose="020B0604020202020204" pitchFamily="34" charset="0"/>
              <a:buChar char="•"/>
            </a:pPr>
            <a:r>
              <a:rPr lang="en-US" altLang="en-US" sz="2400" dirty="0">
                <a:solidFill>
                  <a:srgbClr val="000000"/>
                </a:solidFill>
                <a:ea typeface="MS PGothic" panose="020B0600070205080204" pitchFamily="34" charset="-128"/>
              </a:rPr>
              <a:t>Delivery of records is at no cost to the state.</a:t>
            </a:r>
          </a:p>
          <a:p>
            <a:pPr lvl="1" eaLnBrk="1" hangingPunct="1">
              <a:buClr>
                <a:srgbClr val="333399"/>
              </a:buClr>
              <a:buFont typeface="Arial" panose="020B0604020202020204" pitchFamily="34" charset="0"/>
              <a:buChar char="•"/>
            </a:pPr>
            <a:r>
              <a:rPr lang="en-US" altLang="en-US" sz="2400" dirty="0">
                <a:solidFill>
                  <a:srgbClr val="000000"/>
                </a:solidFill>
                <a:ea typeface="MS PGothic" panose="020B0600070205080204" pitchFamily="34" charset="-128"/>
              </a:rPr>
              <a:t>If the recipient expended $750,000 or more in federal awards and is a non-profit, an annual nonfederal audit including funds received under Title VII has been conducted and a copy submitted to the Federal Audit Clearinghouse.</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49</a:t>
            </a:fld>
            <a:endParaRPr lang="en-US"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76200"/>
            <a:ext cx="7696200" cy="792162"/>
          </a:xfrm>
        </p:spPr>
        <p:txBody>
          <a:bodyPr/>
          <a:lstStyle/>
          <a:p>
            <a:r>
              <a:rPr lang="en-US" dirty="0"/>
              <a:t>Let’s talk about advocacy and lobbying...</a:t>
            </a:r>
          </a:p>
        </p:txBody>
      </p:sp>
      <p:sp>
        <p:nvSpPr>
          <p:cNvPr id="2" name="Content Placeholder 1"/>
          <p:cNvSpPr>
            <a:spLocks noGrp="1"/>
          </p:cNvSpPr>
          <p:nvPr>
            <p:ph idx="1"/>
          </p:nvPr>
        </p:nvSpPr>
        <p:spPr>
          <a:xfrm>
            <a:off x="259976" y="914400"/>
            <a:ext cx="8610600" cy="5257800"/>
          </a:xfrm>
        </p:spPr>
        <p:txBody>
          <a:bodyPr/>
          <a:lstStyle/>
          <a:p>
            <a:pPr marL="0" indent="0">
              <a:buNone/>
            </a:pPr>
            <a:r>
              <a:rPr lang="en-US" sz="2400" dirty="0"/>
              <a:t>The new regulations:</a:t>
            </a:r>
            <a:r>
              <a:rPr lang="en-US" sz="2400" b="1" dirty="0"/>
              <a:t>45 CFR 93.100 Conditions on use of funds</a:t>
            </a:r>
          </a:p>
          <a:p>
            <a:pPr marL="0" indent="0">
              <a:buNone/>
            </a:pPr>
            <a:r>
              <a:rPr lang="en-US" sz="2400" dirty="0"/>
              <a:t>No appropriated funds may be expended by the recipient of a Federal contract, grant, loan, or cooperative agreement to pay any person for </a:t>
            </a:r>
            <a:r>
              <a:rPr lang="en-US" sz="2400" b="1" dirty="0"/>
              <a:t>influencing or attempting to influence </a:t>
            </a:r>
            <a:r>
              <a:rPr lang="en-US" sz="2400" dirty="0"/>
              <a:t>an officer or employee of any agency, a Member of Congress, an officer or employee of Congress, or an employee of a Member of Congress in connection with any of the following covered Federal actions: the awarding of any Federal contract, the making of any Federal grant, the making of any Federal loan, the entering into of any cooperative agreement, and </a:t>
            </a:r>
            <a:r>
              <a:rPr lang="en-US" sz="2400" b="1" dirty="0"/>
              <a:t>the extension, continuation, renewal, amendment, or modification of any Federal contract, grant, loan, or cooperative agreement.</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5</a:t>
            </a:fld>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Sample financial policies and procedures</a:t>
            </a:r>
          </a:p>
        </p:txBody>
      </p:sp>
      <p:sp>
        <p:nvSpPr>
          <p:cNvPr id="3" name="Content Placeholder 2"/>
          <p:cNvSpPr>
            <a:spLocks noGrp="1"/>
          </p:cNvSpPr>
          <p:nvPr>
            <p:ph idx="1"/>
          </p:nvPr>
        </p:nvSpPr>
        <p:spPr/>
        <p:txBody>
          <a:bodyPr/>
          <a:lstStyle/>
          <a:p>
            <a:pPr>
              <a:defRPr/>
            </a:pPr>
            <a:r>
              <a:rPr lang="en-US" dirty="0"/>
              <a:t>These will have to be reviewed and individualized to the SILC, but do provide a funder-approved version of policies and procedures for CILs (which can be adapted).</a:t>
            </a:r>
          </a:p>
          <a:p>
            <a:pPr>
              <a:defRPr/>
            </a:pPr>
            <a:r>
              <a:rPr lang="en-US" dirty="0"/>
              <a:t>We are still getting guidance and will constantly be updating these documents. The most current version will continue to be available at </a:t>
            </a:r>
            <a:r>
              <a:rPr lang="en-US" dirty="0">
                <a:hlinkClick r:id="rId2"/>
              </a:rPr>
              <a:t>http://ilru.org/publications/sample_fiscal_policies_handbook.pdf</a:t>
            </a:r>
            <a:r>
              <a:rPr lang="en-US" dirty="0"/>
              <a:t> </a:t>
            </a:r>
          </a:p>
          <a:p>
            <a:pPr marL="0" indent="0">
              <a:buFont typeface="Arial" panose="020B0604020202020204" pitchFamily="34" charset="0"/>
              <a:buNone/>
              <a:defRPr/>
            </a:pPr>
            <a:endParaRPr lang="en-US"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t>50</a:t>
            </a:fld>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Comments? Questions?</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51</a:t>
            </a:fld>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152400"/>
            <a:ext cx="7696200" cy="792162"/>
          </a:xfrm>
        </p:spPr>
        <p:txBody>
          <a:bodyPr/>
          <a:lstStyle/>
          <a:p>
            <a:r>
              <a:rPr lang="en-US" dirty="0"/>
              <a:t>Codes of Ethical Conduct</a:t>
            </a:r>
          </a:p>
        </p:txBody>
      </p:sp>
      <p:sp>
        <p:nvSpPr>
          <p:cNvPr id="2" name="Content Placeholder 1"/>
          <p:cNvSpPr>
            <a:spLocks noGrp="1"/>
          </p:cNvSpPr>
          <p:nvPr>
            <p:ph idx="1"/>
          </p:nvPr>
        </p:nvSpPr>
        <p:spPr>
          <a:xfrm>
            <a:off x="304800" y="914400"/>
            <a:ext cx="8382000" cy="5334000"/>
          </a:xfrm>
        </p:spPr>
        <p:txBody>
          <a:bodyPr/>
          <a:lstStyle/>
          <a:p>
            <a:pPr marL="0" indent="0">
              <a:buNone/>
            </a:pPr>
            <a:r>
              <a:rPr lang="en-US" dirty="0"/>
              <a:t>Your policies should include a code of ethics and standards of professional conduct. Standards expected of members could include: </a:t>
            </a:r>
          </a:p>
          <a:p>
            <a:pPr lvl="0"/>
            <a:r>
              <a:rPr lang="en-US" sz="2400" dirty="0"/>
              <a:t>Acting professionally, competently, and honorably. </a:t>
            </a:r>
          </a:p>
          <a:p>
            <a:pPr lvl="0"/>
            <a:r>
              <a:rPr lang="en-US" sz="2400" dirty="0"/>
              <a:t>Fulfilling assigned duties. </a:t>
            </a:r>
          </a:p>
          <a:p>
            <a:pPr lvl="0"/>
            <a:r>
              <a:rPr lang="en-US" sz="2400" dirty="0"/>
              <a:t>Complying with standards established in performance appraisals. </a:t>
            </a:r>
          </a:p>
          <a:p>
            <a:pPr lvl="0"/>
            <a:r>
              <a:rPr lang="en-US" sz="2400" dirty="0"/>
              <a:t>Maintaining an acceptable level of performance and conduct on all verbal and written job duties. </a:t>
            </a:r>
          </a:p>
          <a:p>
            <a:pPr lvl="0"/>
            <a:r>
              <a:rPr lang="en-US" sz="2400" dirty="0"/>
              <a:t>Using funds prudently. </a:t>
            </a:r>
          </a:p>
          <a:p>
            <a:pPr lvl="0"/>
            <a:r>
              <a:rPr lang="en-US" sz="2400" dirty="0"/>
              <a:t>Reporting conditions and circumstances that may prevent the member from performing their duties effectively and safely. </a:t>
            </a:r>
          </a:p>
          <a:p>
            <a:pPr marL="0" indent="0">
              <a:buNone/>
            </a:pPr>
            <a:endParaRPr lang="en-US" sz="2400"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52</a:t>
            </a:fld>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458200" cy="792162"/>
          </a:xfrm>
        </p:spPr>
        <p:txBody>
          <a:bodyPr/>
          <a:lstStyle/>
          <a:p>
            <a:r>
              <a:rPr lang="en-US" dirty="0"/>
              <a:t>Examples of Unacceptable Conduct</a:t>
            </a:r>
          </a:p>
        </p:txBody>
      </p:sp>
      <p:sp>
        <p:nvSpPr>
          <p:cNvPr id="3" name="Content Placeholder 2"/>
          <p:cNvSpPr>
            <a:spLocks noGrp="1"/>
          </p:cNvSpPr>
          <p:nvPr>
            <p:ph sz="half" idx="1"/>
          </p:nvPr>
        </p:nvSpPr>
        <p:spPr>
          <a:xfrm>
            <a:off x="76200" y="762000"/>
            <a:ext cx="4876800" cy="5562600"/>
          </a:xfrm>
        </p:spPr>
        <p:txBody>
          <a:bodyPr/>
          <a:lstStyle/>
          <a:p>
            <a:pPr lvl="0">
              <a:spcBef>
                <a:spcPts val="600"/>
              </a:spcBef>
              <a:spcAft>
                <a:spcPts val="0"/>
              </a:spcAft>
              <a:buSzPts val="1100"/>
              <a:buFont typeface="Symbol" panose="05050102010706020507"/>
              <a:buChar char=""/>
              <a:tabLst>
                <a:tab pos="228600" algn="l"/>
                <a:tab pos="457200" algn="l"/>
              </a:tabLst>
            </a:pPr>
            <a:r>
              <a:rPr lang="en-US" sz="2200" dirty="0"/>
              <a:t>Taking a public position criticizing the organization (CIL or SILC).</a:t>
            </a:r>
          </a:p>
          <a:p>
            <a:pPr lvl="0">
              <a:spcBef>
                <a:spcPts val="600"/>
              </a:spcBef>
              <a:spcAft>
                <a:spcPts val="0"/>
              </a:spcAft>
              <a:buSzPts val="1100"/>
              <a:buFont typeface="Symbol" panose="05050102010706020507"/>
              <a:buChar char=""/>
              <a:tabLst>
                <a:tab pos="228600" algn="l"/>
                <a:tab pos="457200" algn="l"/>
              </a:tabLst>
            </a:pPr>
            <a:r>
              <a:rPr lang="en-US" sz="2200" dirty="0"/>
              <a:t>Inefficient, careless or unsatisfactory Council member performance.</a:t>
            </a:r>
          </a:p>
          <a:p>
            <a:pPr lvl="0">
              <a:spcBef>
                <a:spcPts val="600"/>
              </a:spcBef>
              <a:spcAft>
                <a:spcPts val="0"/>
              </a:spcAft>
              <a:buSzPts val="1100"/>
              <a:buFont typeface="Symbol" panose="05050102010706020507"/>
              <a:buChar char=""/>
              <a:tabLst>
                <a:tab pos="228600" algn="l"/>
                <a:tab pos="457200" algn="l"/>
              </a:tabLst>
            </a:pPr>
            <a:r>
              <a:rPr lang="en-US" sz="2200" dirty="0"/>
              <a:t>Bringing a negative personal agenda to Council discussions.</a:t>
            </a:r>
          </a:p>
          <a:p>
            <a:pPr lvl="0">
              <a:spcBef>
                <a:spcPts val="600"/>
              </a:spcBef>
              <a:spcAft>
                <a:spcPts val="0"/>
              </a:spcAft>
              <a:buSzPts val="1100"/>
              <a:buFont typeface="Symbol" panose="05050102010706020507"/>
              <a:buChar char=""/>
              <a:tabLst>
                <a:tab pos="228600" algn="l"/>
                <a:tab pos="457200" algn="l"/>
              </a:tabLst>
            </a:pPr>
            <a:r>
              <a:rPr lang="en-US" sz="2200" dirty="0"/>
              <a:t>Failure to get along, cooperate, or work harmoniously with Council members, co-workers, vendors, or the public.</a:t>
            </a:r>
          </a:p>
          <a:p>
            <a:pPr lvl="0">
              <a:spcBef>
                <a:spcPts val="600"/>
              </a:spcBef>
              <a:spcAft>
                <a:spcPts val="0"/>
              </a:spcAft>
              <a:buSzPts val="1100"/>
              <a:buFont typeface="Symbol" panose="05050102010706020507"/>
              <a:buChar char=""/>
              <a:tabLst>
                <a:tab pos="228600" algn="l"/>
                <a:tab pos="457200" algn="l"/>
              </a:tabLst>
            </a:pPr>
            <a:r>
              <a:rPr lang="en-US" sz="2200" dirty="0"/>
              <a:t>Damaging, wasting, destroying, abusing, stealing, misappropriating or unauthorized use of property, funds, equipment, or supplies.</a:t>
            </a:r>
          </a:p>
        </p:txBody>
      </p:sp>
      <p:sp>
        <p:nvSpPr>
          <p:cNvPr id="4" name="Content Placeholder 3"/>
          <p:cNvSpPr>
            <a:spLocks noGrp="1"/>
          </p:cNvSpPr>
          <p:nvPr>
            <p:ph sz="half" idx="2"/>
          </p:nvPr>
        </p:nvSpPr>
        <p:spPr>
          <a:xfrm>
            <a:off x="4800600" y="762000"/>
            <a:ext cx="4114800" cy="5562600"/>
          </a:xfrm>
        </p:spPr>
        <p:txBody>
          <a:bodyPr/>
          <a:lstStyle/>
          <a:p>
            <a:pPr lvl="0">
              <a:spcBef>
                <a:spcPts val="600"/>
              </a:spcBef>
              <a:spcAft>
                <a:spcPts val="0"/>
              </a:spcAft>
              <a:buSzPts val="1100"/>
              <a:buFont typeface="Symbol" panose="05050102010706020507"/>
              <a:buChar char=""/>
              <a:tabLst>
                <a:tab pos="228600" algn="l"/>
                <a:tab pos="457200" algn="l"/>
              </a:tabLst>
            </a:pPr>
            <a:r>
              <a:rPr lang="en-US" sz="2200" dirty="0"/>
              <a:t>Speaking on behalf of CIL or SILC without communicating with Chair and/or full board.</a:t>
            </a:r>
          </a:p>
          <a:p>
            <a:pPr lvl="0">
              <a:spcBef>
                <a:spcPts val="600"/>
              </a:spcBef>
              <a:spcAft>
                <a:spcPts val="0"/>
              </a:spcAft>
              <a:buSzPts val="1100"/>
              <a:buFont typeface="Symbol" panose="05050102010706020507"/>
              <a:buChar char=""/>
              <a:tabLst>
                <a:tab pos="228600" algn="l"/>
                <a:tab pos="457200" algn="l"/>
              </a:tabLst>
            </a:pPr>
            <a:r>
              <a:rPr lang="en-US" sz="2200" dirty="0"/>
              <a:t>Violating policies regarding discrimination and sexual harassment or other forms of harassment.</a:t>
            </a:r>
          </a:p>
          <a:p>
            <a:pPr lvl="0">
              <a:spcBef>
                <a:spcPts val="600"/>
              </a:spcBef>
              <a:spcAft>
                <a:spcPts val="0"/>
              </a:spcAft>
              <a:buSzPts val="1100"/>
              <a:buFont typeface="Symbol" panose="05050102010706020507"/>
              <a:buChar char=""/>
              <a:tabLst>
                <a:tab pos="228600" algn="l"/>
                <a:tab pos="457200" algn="l"/>
              </a:tabLst>
            </a:pPr>
            <a:r>
              <a:rPr lang="en-US" sz="2200" dirty="0"/>
              <a:t>Falsification or making material omissions on employment applications, time records, or other documents or records.</a:t>
            </a:r>
          </a:p>
          <a:p>
            <a:pPr lvl="0">
              <a:spcBef>
                <a:spcPts val="600"/>
              </a:spcBef>
              <a:spcAft>
                <a:spcPts val="0"/>
              </a:spcAft>
              <a:buSzPts val="1100"/>
              <a:buFont typeface="Symbol" panose="05050102010706020507"/>
              <a:buChar char=""/>
              <a:tabLst>
                <a:tab pos="228600" algn="l"/>
                <a:tab pos="457200" algn="l"/>
              </a:tabLst>
            </a:pPr>
            <a:r>
              <a:rPr lang="en-US" sz="2200" dirty="0"/>
              <a:t>Conducting personal business on paid work time.</a:t>
            </a:r>
          </a:p>
          <a:p>
            <a:endParaRPr lang="en-US" sz="2200" dirty="0"/>
          </a:p>
        </p:txBody>
      </p:sp>
      <p:sp>
        <p:nvSpPr>
          <p:cNvPr id="5" name="Slide Number Placeholder 4"/>
          <p:cNvSpPr>
            <a:spLocks noGrp="1"/>
          </p:cNvSpPr>
          <p:nvPr>
            <p:ph type="sldNum" sz="quarter" idx="10"/>
          </p:nvPr>
        </p:nvSpPr>
        <p:spPr/>
        <p:txBody>
          <a:bodyPr/>
          <a:lstStyle/>
          <a:p>
            <a:pPr>
              <a:defRPr/>
            </a:pPr>
            <a:fld id="{4CF5312C-8747-4F3B-BF17-2BCC2CA352BE}" type="slidenum">
              <a:rPr lang="en-US" smtClean="0"/>
              <a:t>53</a:t>
            </a:fld>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Unacceptable Conduct, </a:t>
            </a:r>
            <a:r>
              <a:rPr lang="en-US" sz="2400" b="0" dirty="0"/>
              <a:t>cont’d.</a:t>
            </a:r>
          </a:p>
        </p:txBody>
      </p:sp>
      <p:sp>
        <p:nvSpPr>
          <p:cNvPr id="3" name="Content Placeholder 2"/>
          <p:cNvSpPr>
            <a:spLocks noGrp="1"/>
          </p:cNvSpPr>
          <p:nvPr>
            <p:ph sz="half" idx="1"/>
          </p:nvPr>
        </p:nvSpPr>
        <p:spPr>
          <a:xfrm>
            <a:off x="152400" y="1082675"/>
            <a:ext cx="4038600" cy="5029200"/>
          </a:xfrm>
        </p:spPr>
        <p:txBody>
          <a:bodyPr/>
          <a:lstStyle/>
          <a:p>
            <a:pPr lvl="0">
              <a:spcBef>
                <a:spcPts val="600"/>
              </a:spcBef>
              <a:spcAft>
                <a:spcPts val="0"/>
              </a:spcAft>
              <a:buSzPts val="1100"/>
              <a:buFont typeface="Symbol" panose="05050102010706020507"/>
              <a:buChar char=""/>
              <a:tabLst>
                <a:tab pos="228600" algn="l"/>
                <a:tab pos="457200" algn="l"/>
              </a:tabLst>
            </a:pPr>
            <a:r>
              <a:rPr lang="en-US" sz="2400" dirty="0"/>
              <a:t>Failing to abide by occupational health and safety guidelines.</a:t>
            </a:r>
          </a:p>
          <a:p>
            <a:pPr lvl="0">
              <a:spcBef>
                <a:spcPts val="600"/>
              </a:spcBef>
              <a:spcAft>
                <a:spcPts val="0"/>
              </a:spcAft>
              <a:buSzPts val="1100"/>
              <a:buFont typeface="Symbol" panose="05050102010706020507"/>
              <a:buChar char=""/>
              <a:tabLst>
                <a:tab pos="228600" algn="l"/>
                <a:tab pos="457200" algn="l"/>
              </a:tabLst>
            </a:pPr>
            <a:r>
              <a:rPr lang="en-US" sz="2400" dirty="0"/>
              <a:t>Engaging in immoral or indecent conduct in the workplace or while representing the CIL or SILC in any capacity.</a:t>
            </a:r>
          </a:p>
          <a:p>
            <a:pPr lvl="0">
              <a:spcBef>
                <a:spcPts val="600"/>
              </a:spcBef>
              <a:spcAft>
                <a:spcPts val="0"/>
              </a:spcAft>
              <a:buSzPts val="1100"/>
              <a:buFont typeface="Symbol" panose="05050102010706020507"/>
              <a:buChar char=""/>
              <a:tabLst>
                <a:tab pos="228600" algn="l"/>
                <a:tab pos="457200" algn="l"/>
              </a:tabLst>
            </a:pPr>
            <a:r>
              <a:rPr lang="en-US" sz="2400" dirty="0"/>
              <a:t>Engaging in the use, possession, or distribution of sexually oriented or indecent materials.</a:t>
            </a:r>
            <a:endParaRPr lang="en-US" sz="2400" dirty="0">
              <a:latin typeface="Arial" panose="020B0604020202020204"/>
              <a:ea typeface="Calibri" panose="020F0502020204030204"/>
              <a:cs typeface="Times New Roman" panose="02020603050405020304"/>
            </a:endParaRPr>
          </a:p>
          <a:p>
            <a:endParaRPr lang="en-US" sz="2400" dirty="0"/>
          </a:p>
        </p:txBody>
      </p:sp>
      <p:sp>
        <p:nvSpPr>
          <p:cNvPr id="4" name="Content Placeholder 3"/>
          <p:cNvSpPr>
            <a:spLocks noGrp="1"/>
          </p:cNvSpPr>
          <p:nvPr>
            <p:ph sz="half" idx="2"/>
          </p:nvPr>
        </p:nvSpPr>
        <p:spPr>
          <a:xfrm>
            <a:off x="3886200" y="1098550"/>
            <a:ext cx="5257800" cy="5029200"/>
          </a:xfrm>
        </p:spPr>
        <p:txBody>
          <a:bodyPr/>
          <a:lstStyle/>
          <a:p>
            <a:pPr lvl="0">
              <a:spcBef>
                <a:spcPts val="600"/>
              </a:spcBef>
              <a:spcAft>
                <a:spcPts val="0"/>
              </a:spcAft>
              <a:buSzPts val="1100"/>
              <a:buFont typeface="Symbol" panose="05050102010706020507"/>
              <a:buChar char=""/>
              <a:tabLst>
                <a:tab pos="228600" algn="l"/>
                <a:tab pos="457200" algn="l"/>
              </a:tabLst>
            </a:pPr>
            <a:r>
              <a:rPr lang="en-US" sz="2400" dirty="0"/>
              <a:t>Engaging in business or activities that constitute a conflict of interest.</a:t>
            </a:r>
          </a:p>
          <a:p>
            <a:pPr lvl="0">
              <a:spcBef>
                <a:spcPts val="600"/>
              </a:spcBef>
              <a:spcAft>
                <a:spcPts val="0"/>
              </a:spcAft>
              <a:buSzPts val="1100"/>
              <a:buFont typeface="Symbol" panose="05050102010706020507"/>
              <a:buChar char=""/>
              <a:tabLst>
                <a:tab pos="228600" algn="l"/>
                <a:tab pos="457200" algn="l"/>
              </a:tabLst>
            </a:pPr>
            <a:r>
              <a:rPr lang="en-US" sz="2400" dirty="0"/>
              <a:t>Abuse of sick, vacation, holiday, family and medical leave.</a:t>
            </a:r>
          </a:p>
          <a:p>
            <a:pPr lvl="0">
              <a:spcBef>
                <a:spcPts val="600"/>
              </a:spcBef>
              <a:spcAft>
                <a:spcPts val="0"/>
              </a:spcAft>
              <a:buSzPts val="1100"/>
              <a:buFont typeface="Symbol" panose="05050102010706020507"/>
              <a:buChar char=""/>
              <a:tabLst>
                <a:tab pos="228600" algn="l"/>
                <a:tab pos="457200" algn="l"/>
              </a:tabLst>
            </a:pPr>
            <a:r>
              <a:rPr lang="en-US" sz="2400" dirty="0"/>
              <a:t>Excessive tardiness or absences from work.</a:t>
            </a:r>
          </a:p>
          <a:p>
            <a:pPr lvl="0">
              <a:spcBef>
                <a:spcPts val="600"/>
              </a:spcBef>
              <a:spcAft>
                <a:spcPts val="0"/>
              </a:spcAft>
              <a:buSzPts val="1100"/>
              <a:buFont typeface="Symbol" panose="05050102010706020507"/>
              <a:buChar char=""/>
              <a:tabLst>
                <a:tab pos="228600" algn="l"/>
                <a:tab pos="457200" algn="l"/>
              </a:tabLst>
            </a:pPr>
            <a:r>
              <a:rPr lang="en-US" sz="2400" dirty="0"/>
              <a:t>Reporting for duty while under the influence of alcohol or controlled substances.</a:t>
            </a:r>
          </a:p>
          <a:p>
            <a:pPr lvl="0">
              <a:spcBef>
                <a:spcPts val="600"/>
              </a:spcBef>
              <a:spcAft>
                <a:spcPts val="0"/>
              </a:spcAft>
              <a:buSzPts val="1100"/>
              <a:buFont typeface="Symbol" panose="05050102010706020507"/>
              <a:buChar char=""/>
              <a:tabLst>
                <a:tab pos="228600" algn="l"/>
                <a:tab pos="457200" algn="l"/>
              </a:tabLst>
            </a:pPr>
            <a:r>
              <a:rPr lang="en-US" sz="2400" dirty="0"/>
              <a:t>Downloading non-work related software or applications from the Internet.</a:t>
            </a:r>
            <a:endParaRPr lang="en-US" sz="2400" dirty="0">
              <a:latin typeface="Arial" panose="020B0604020202020204"/>
              <a:ea typeface="Calibri" panose="020F0502020204030204"/>
              <a:cs typeface="Times New Roman" panose="02020603050405020304"/>
            </a:endParaRPr>
          </a:p>
          <a:p>
            <a:endParaRPr lang="en-US" sz="2400" dirty="0"/>
          </a:p>
        </p:txBody>
      </p:sp>
      <p:sp>
        <p:nvSpPr>
          <p:cNvPr id="5" name="Slide Number Placeholder 4"/>
          <p:cNvSpPr>
            <a:spLocks noGrp="1"/>
          </p:cNvSpPr>
          <p:nvPr>
            <p:ph type="sldNum" sz="quarter" idx="10"/>
          </p:nvPr>
        </p:nvSpPr>
        <p:spPr/>
        <p:txBody>
          <a:bodyPr/>
          <a:lstStyle/>
          <a:p>
            <a:pPr>
              <a:defRPr/>
            </a:pPr>
            <a:fld id="{4CF5312C-8747-4F3B-BF17-2BCC2CA352BE}" type="slidenum">
              <a:rPr lang="en-US" smtClean="0"/>
              <a:t>54</a:t>
            </a:fld>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76200"/>
            <a:ext cx="7696200" cy="792162"/>
          </a:xfrm>
        </p:spPr>
        <p:txBody>
          <a:bodyPr/>
          <a:lstStyle/>
          <a:p>
            <a:r>
              <a:rPr lang="en-US" dirty="0"/>
              <a:t>Conflicts of Interest</a:t>
            </a:r>
          </a:p>
        </p:txBody>
      </p:sp>
      <p:sp>
        <p:nvSpPr>
          <p:cNvPr id="2" name="Content Placeholder 1"/>
          <p:cNvSpPr>
            <a:spLocks noGrp="1"/>
          </p:cNvSpPr>
          <p:nvPr>
            <p:ph idx="1"/>
          </p:nvPr>
        </p:nvSpPr>
        <p:spPr>
          <a:xfrm>
            <a:off x="304800" y="838200"/>
            <a:ext cx="8610600" cy="5257800"/>
          </a:xfrm>
        </p:spPr>
        <p:txBody>
          <a:bodyPr/>
          <a:lstStyle/>
          <a:p>
            <a:pPr marL="0" lvl="0" indent="0">
              <a:buNone/>
            </a:pPr>
            <a:r>
              <a:rPr lang="en-US" dirty="0"/>
              <a:t>Council members and employees should avoid any activity, investment, or association that might interfere or conflict with their judgment or duties. </a:t>
            </a:r>
          </a:p>
          <a:p>
            <a:pPr marL="0" lvl="0" indent="0">
              <a:buNone/>
            </a:pPr>
            <a:endParaRPr lang="en-US" sz="1400" dirty="0"/>
          </a:p>
          <a:p>
            <a:pPr lvl="0"/>
            <a:r>
              <a:rPr lang="en-US" dirty="0"/>
              <a:t>Conflicts of interest must be disclosed as soon as possible. </a:t>
            </a:r>
          </a:p>
          <a:p>
            <a:pPr lvl="0"/>
            <a:r>
              <a:rPr lang="en-US" dirty="0"/>
              <a:t>Members should immediately disqualify themselves prior to discussion or voting on any matters where there is a conflict of interest. </a:t>
            </a:r>
          </a:p>
          <a:p>
            <a:r>
              <a:rPr lang="en-US" dirty="0"/>
              <a:t>The policies and code of ethics should state that members must reveal the conflict as soon as possible and refrain from voting, discussing, or making decisions related to the conflict. </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55</a:t>
            </a:fld>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Comments? Questions?</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56</a:t>
            </a:fld>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Evaluation	</a:t>
            </a:r>
          </a:p>
        </p:txBody>
      </p:sp>
      <p:sp>
        <p:nvSpPr>
          <p:cNvPr id="2" name="Content Placeholder 1"/>
          <p:cNvSpPr>
            <a:spLocks noGrp="1"/>
          </p:cNvSpPr>
          <p:nvPr>
            <p:ph idx="1"/>
          </p:nvPr>
        </p:nvSpPr>
        <p:spPr/>
        <p:txBody>
          <a:bodyPr/>
          <a:lstStyle/>
          <a:p>
            <a:pPr marL="0" indent="0">
              <a:buNone/>
            </a:pPr>
            <a:r>
              <a:rPr lang="en-US" dirty="0"/>
              <a:t>Please take a few minutes to complete the evaluation and leave it on the table. Your feedback will assist us to improve our technical assistance.</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57</a:t>
            </a:fld>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on-going technical assistance, contact:</a:t>
            </a:r>
          </a:p>
        </p:txBody>
      </p:sp>
      <p:sp>
        <p:nvSpPr>
          <p:cNvPr id="3" name="Content Placeholder 2"/>
          <p:cNvSpPr>
            <a:spLocks noGrp="1"/>
          </p:cNvSpPr>
          <p:nvPr>
            <p:ph idx="1"/>
          </p:nvPr>
        </p:nvSpPr>
        <p:spPr>
          <a:xfrm>
            <a:off x="381000" y="1143000"/>
            <a:ext cx="8305800" cy="4876800"/>
          </a:xfrm>
        </p:spPr>
        <p:txBody>
          <a:bodyPr/>
          <a:lstStyle/>
          <a:p>
            <a:pPr marL="0" indent="0">
              <a:buNone/>
            </a:pPr>
            <a:r>
              <a:rPr lang="en-US" b="1" dirty="0"/>
              <a:t>Paula McElwee</a:t>
            </a:r>
          </a:p>
          <a:p>
            <a:pPr marL="0" indent="0">
              <a:buNone/>
            </a:pPr>
            <a:r>
              <a:rPr lang="en-US" dirty="0">
                <a:hlinkClick r:id="rId2"/>
              </a:rPr>
              <a:t>paulamcelwee.ilru@gmail.com</a:t>
            </a:r>
            <a:endParaRPr lang="en-US" dirty="0"/>
          </a:p>
          <a:p>
            <a:pPr marL="0" indent="0">
              <a:buNone/>
            </a:pPr>
            <a:r>
              <a:rPr lang="en-US" dirty="0"/>
              <a:t>559-250-3082</a:t>
            </a:r>
          </a:p>
          <a:p>
            <a:pPr marL="0" lvl="1" indent="0">
              <a:buNone/>
            </a:pPr>
            <a:r>
              <a:rPr lang="en-US" sz="2400" dirty="0">
                <a:solidFill>
                  <a:schemeClr val="tx2"/>
                </a:solidFill>
              </a:rPr>
              <a:t> </a:t>
            </a:r>
            <a:endParaRPr lang="en-US"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t>58</a:t>
            </a:fld>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altLang="en-US" dirty="0">
                <a:effectLst/>
                <a:ea typeface="MS PGothic" panose="020B0600070205080204" pitchFamily="34" charset="-128"/>
              </a:rPr>
              <a:t>SILC-NET Attribution</a:t>
            </a:r>
          </a:p>
        </p:txBody>
      </p:sp>
      <p:sp>
        <p:nvSpPr>
          <p:cNvPr id="101379" name="Rectangle 3"/>
          <p:cNvSpPr>
            <a:spLocks noGrp="1" noChangeArrowheads="1"/>
          </p:cNvSpPr>
          <p:nvPr>
            <p:ph type="body" idx="1"/>
          </p:nvPr>
        </p:nvSpPr>
        <p:spPr>
          <a:xfrm>
            <a:off x="380999" y="1143000"/>
            <a:ext cx="8458201" cy="5181600"/>
          </a:xfrm>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buFontTx/>
              <a:buNone/>
            </a:pPr>
            <a:r>
              <a:rPr lang="en-US" altLang="en-US" sz="2000" dirty="0">
                <a:ea typeface="MS PGothic" panose="020B0600070205080204" pitchFamily="34" charset="-128"/>
              </a:rPr>
              <a:t>	</a:t>
            </a:r>
            <a:r>
              <a:rPr lang="en-US" altLang="en-US" dirty="0">
                <a:ea typeface="MS PGothic" panose="020B0600070205080204" pitchFamily="34" charset="-128"/>
              </a:rPr>
              <a:t>This project is supported by grant number </a:t>
            </a:r>
            <a:r>
              <a:rPr lang="en-US" dirty="0"/>
              <a:t>90ISTA0001</a:t>
            </a:r>
            <a:r>
              <a:rPr lang="en-US" dirty="0">
                <a:ea typeface="MS PGothic" panose="020B0600070205080204" pitchFamily="34" charset="-128"/>
              </a:rPr>
              <a:t> from the U.S. Administration for Community Living, Department of Health and Human Services, Washington, D.C. 20201. Grantees undertaking projects under government sponsorship are encouraged to express freely their findings and conclusions. Points of view or opinions do not, therefore, necessarily represent official Administration for Community Living policy.</a:t>
            </a:r>
            <a:endParaRPr lang="en-US" altLang="en-US" sz="2000" dirty="0">
              <a:ea typeface="MS PGothic" panose="020B0600070205080204" pitchFamily="34" charset="-128"/>
            </a:endParaRPr>
          </a:p>
        </p:txBody>
      </p:sp>
      <p:sp>
        <p:nvSpPr>
          <p:cNvPr id="2" name="Slide Number Placeholder 1"/>
          <p:cNvSpPr>
            <a:spLocks noGrp="1"/>
          </p:cNvSpPr>
          <p:nvPr>
            <p:ph type="sldNum" sz="quarter" idx="10"/>
          </p:nvPr>
        </p:nvSpPr>
        <p:spPr/>
        <p:txBody>
          <a:bodyPr/>
          <a:lstStyle/>
          <a:p>
            <a:pPr>
              <a:defRPr/>
            </a:pPr>
            <a:fld id="{F2DF5F09-D78D-44DB-A338-E90D23C46220}" type="slidenum">
              <a:rPr lang="en-US" smtClean="0"/>
              <a:t>59</a:t>
            </a:fld>
            <a:endParaRPr lang="en-US"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Definition:</a:t>
            </a:r>
          </a:p>
        </p:txBody>
      </p:sp>
      <p:sp>
        <p:nvSpPr>
          <p:cNvPr id="2" name="Content Placeholder 1"/>
          <p:cNvSpPr>
            <a:spLocks noGrp="1"/>
          </p:cNvSpPr>
          <p:nvPr>
            <p:ph idx="1"/>
          </p:nvPr>
        </p:nvSpPr>
        <p:spPr/>
        <p:txBody>
          <a:bodyPr/>
          <a:lstStyle/>
          <a:p>
            <a:pPr marL="0" indent="0">
              <a:buNone/>
            </a:pPr>
            <a:r>
              <a:rPr lang="en-US" dirty="0"/>
              <a:t>(h) </a:t>
            </a:r>
            <a:r>
              <a:rPr lang="en-US" i="1" dirty="0"/>
              <a:t>Influencing or attempting to influence</a:t>
            </a:r>
          </a:p>
          <a:p>
            <a:pPr marL="0" indent="0">
              <a:buNone/>
            </a:pPr>
            <a:r>
              <a:rPr lang="en-US" dirty="0"/>
              <a:t>means making, with the intent to influence, any communication to or appearance before an officer or employee or any agency, a Member of Congress, an officer or employee of Congress, or an employee of a Member of Congress in connection with any covered Federal action.</a:t>
            </a:r>
          </a:p>
          <a:p>
            <a:pPr marL="0" indent="0">
              <a:buNone/>
            </a:pPr>
            <a:endParaRPr lang="en-US" dirty="0"/>
          </a:p>
          <a:p>
            <a:pPr marL="0" indent="0">
              <a:buNone/>
            </a:pPr>
            <a:r>
              <a:rPr lang="en-US" dirty="0"/>
              <a:t>This is in addition to the definition we are used to, to attempt to influence a specific vote.</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Other political activity	</a:t>
            </a:r>
          </a:p>
        </p:txBody>
      </p:sp>
      <p:sp>
        <p:nvSpPr>
          <p:cNvPr id="2" name="Content Placeholder 1"/>
          <p:cNvSpPr>
            <a:spLocks noGrp="1"/>
          </p:cNvSpPr>
          <p:nvPr>
            <p:ph idx="1"/>
          </p:nvPr>
        </p:nvSpPr>
        <p:spPr/>
        <p:txBody>
          <a:bodyPr/>
          <a:lstStyle/>
          <a:p>
            <a:r>
              <a:rPr lang="en-US" dirty="0"/>
              <a:t>CILs are required to be 501(c)(3) organizations, and SILCs often choose to be.</a:t>
            </a:r>
          </a:p>
          <a:p>
            <a:r>
              <a:rPr lang="en-US" dirty="0"/>
              <a:t>There are IRS restrictions for 501(c)(3) organizations and their involvement in promoting a specific party or candidate.</a:t>
            </a:r>
          </a:p>
          <a:p>
            <a:r>
              <a:rPr lang="en-US" dirty="0"/>
              <a:t>Your CIL or SILC cannot endorse a specific candidate or party, not even on unpaid time and with discretionary funds.</a:t>
            </a:r>
          </a:p>
          <a:p>
            <a:r>
              <a:rPr lang="en-US" dirty="0">
                <a:hlinkClick r:id="rId3"/>
              </a:rPr>
              <a:t>https://www.irs.gov/charities-non-profits/lobbying</a:t>
            </a:r>
            <a:r>
              <a:rPr lang="en-US" dirty="0"/>
              <a:t> </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7696200" cy="792162"/>
          </a:xfrm>
        </p:spPr>
        <p:txBody>
          <a:bodyPr>
            <a:normAutofit/>
          </a:bodyPr>
          <a:lstStyle/>
          <a:p>
            <a:r>
              <a:rPr lang="en-US" dirty="0">
                <a:latin typeface="Arial Rounded MT Bold" panose="020F0704030504030204"/>
                <a:ea typeface="Tahoma" panose="020B0604030504040204" pitchFamily="34" charset="0"/>
                <a:cs typeface="Tahoma" panose="020B0604030504040204" pitchFamily="34" charset="0"/>
              </a:rPr>
              <a:t>New Authorities </a:t>
            </a:r>
            <a:r>
              <a:rPr lang="en-US" dirty="0">
                <a:latin typeface="Calibri Light" panose="020F0302020204030204" pitchFamily="34" charset="0"/>
                <a:ea typeface="Tahoma" panose="020B0604030504040204" pitchFamily="34" charset="0"/>
                <a:cs typeface="Calibri Light" panose="020F0302020204030204" pitchFamily="34" charset="0"/>
              </a:rPr>
              <a:t>—</a:t>
            </a:r>
            <a:r>
              <a:rPr lang="en-US" dirty="0">
                <a:latin typeface="Arial Rounded MT Bold" panose="020F0704030504030204"/>
                <a:ea typeface="Tahoma" panose="020B0604030504040204" pitchFamily="34" charset="0"/>
                <a:cs typeface="Tahoma" panose="020B0604030504040204" pitchFamily="34" charset="0"/>
              </a:rPr>
              <a:t> Advocacy</a:t>
            </a:r>
            <a:endParaRPr lang="en-US" dirty="0">
              <a:solidFill>
                <a:schemeClr val="accent2"/>
              </a:solidFill>
              <a:latin typeface="Arial Rounded MT Bold" panose="020F0704030504030204"/>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457200" y="838200"/>
            <a:ext cx="8305800" cy="5257800"/>
          </a:xfrm>
        </p:spPr>
        <p:txBody>
          <a:bodyPr/>
          <a:lstStyle/>
          <a:p>
            <a:r>
              <a:rPr lang="en-US" dirty="0"/>
              <a:t>A key area of discussion, especially between the ex officio members who are state employees, regards restrictions on lobbying.</a:t>
            </a:r>
          </a:p>
          <a:p>
            <a:r>
              <a:rPr lang="en-US" dirty="0"/>
              <a:t>System advocacy is allowed as a new authority, (Sec. 705 (c)(2)(C)) stating that “the Council may, consistent with the State plan described in section 704, unless prohibited by State law – (C) Perform such other functions, </a:t>
            </a:r>
            <a:r>
              <a:rPr lang="en-US" u="sng" dirty="0"/>
              <a:t>consistent with the purpose of this chapter</a:t>
            </a:r>
            <a:r>
              <a:rPr lang="en-US" dirty="0"/>
              <a:t> and comparable to other functions described in this subsection, </a:t>
            </a:r>
            <a:r>
              <a:rPr lang="en-US" u="sng" dirty="0"/>
              <a:t>as the Council determines to be appropriate</a:t>
            </a:r>
            <a:r>
              <a:rPr lang="en-US" dirty="0"/>
              <a:t>. The IL regulation (45 CFR §1329.16) adds </a:t>
            </a:r>
            <a:r>
              <a:rPr lang="en-US" u="sng" dirty="0"/>
              <a:t>‘and authorized in the approved SPIL’</a:t>
            </a:r>
            <a:r>
              <a:rPr lang="en-US" dirty="0"/>
              <a:t>.”</a:t>
            </a:r>
          </a:p>
        </p:txBody>
      </p:sp>
      <p:sp>
        <p:nvSpPr>
          <p:cNvPr id="4" name="Slide Number Placeholder 3"/>
          <p:cNvSpPr>
            <a:spLocks noGrp="1"/>
          </p:cNvSpPr>
          <p:nvPr>
            <p:ph type="sldNum" sz="quarter" idx="4294967295"/>
          </p:nvPr>
        </p:nvSpPr>
        <p:spPr>
          <a:xfrm>
            <a:off x="6553200" y="6384925"/>
            <a:ext cx="2362200" cy="244475"/>
          </a:xfrm>
          <a:prstGeom prst="rect">
            <a:avLst/>
          </a:prstGeom>
        </p:spPr>
        <p:txBody>
          <a:bodyPr/>
          <a:lstStyle/>
          <a:p>
            <a:fld id="{F2DF5F09-D78D-44DB-A338-E90D23C46220}" type="slidenum">
              <a:rPr lang="en-US"/>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696200" cy="792162"/>
          </a:xfrm>
        </p:spPr>
        <p:txBody>
          <a:bodyPr>
            <a:normAutofit/>
          </a:bodyPr>
          <a:lstStyle/>
          <a:p>
            <a:r>
              <a:rPr lang="en-US" dirty="0">
                <a:latin typeface="Arial Rounded MT Bold" panose="020F0704030504030204"/>
                <a:ea typeface="Tahoma" panose="020B0604030504040204" pitchFamily="34" charset="0"/>
                <a:cs typeface="Tahoma" panose="020B0604030504040204" pitchFamily="34" charset="0"/>
              </a:rPr>
              <a:t>Advocacy efforts may include</a:t>
            </a:r>
            <a:r>
              <a:rPr lang="en-US" dirty="0">
                <a:latin typeface="Calibri Light" panose="020F0302020204030204" pitchFamily="34" charset="0"/>
                <a:ea typeface="Tahoma" panose="020B0604030504040204" pitchFamily="34" charset="0"/>
                <a:cs typeface="Calibri Light" panose="020F0302020204030204" pitchFamily="34" charset="0"/>
              </a:rPr>
              <a:t>—</a:t>
            </a:r>
            <a:endParaRPr lang="en-US" dirty="0">
              <a:solidFill>
                <a:schemeClr val="accent2"/>
              </a:solidFill>
              <a:latin typeface="Arial Rounded MT Bold" panose="020F0704030504030204"/>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457200" y="914400"/>
            <a:ext cx="8229600" cy="5334000"/>
          </a:xfrm>
        </p:spPr>
        <p:txBody>
          <a:bodyPr/>
          <a:lstStyle/>
          <a:p>
            <a:pPr lvl="0"/>
            <a:r>
              <a:rPr lang="en-US" dirty="0"/>
              <a:t>Developing and presenting state-wide reports regarding the needs of people with disabilities to public policy makers (legislators and state agencies) and the governor.</a:t>
            </a:r>
          </a:p>
          <a:p>
            <a:pPr lvl="0"/>
            <a:r>
              <a:rPr lang="en-US" dirty="0"/>
              <a:t>Developing and presenting reports on the successes of the IL Network in the state, to public and private boards, commissions or other entities interested in Independent Living and/or people with disabilities.</a:t>
            </a:r>
          </a:p>
          <a:p>
            <a:pPr lvl="0"/>
            <a:r>
              <a:rPr lang="en-US" dirty="0"/>
              <a:t>Presenting the SPIL to policymakers and sharing the funding needs to fully implement it.</a:t>
            </a:r>
          </a:p>
          <a:p>
            <a:pPr lvl="0"/>
            <a:r>
              <a:rPr lang="en-US" dirty="0"/>
              <a:t>Representing the needs of people with disabilities on boards and councils.</a:t>
            </a:r>
          </a:p>
        </p:txBody>
      </p:sp>
      <p:sp>
        <p:nvSpPr>
          <p:cNvPr id="4" name="Slide Number Placeholder 3"/>
          <p:cNvSpPr>
            <a:spLocks noGrp="1"/>
          </p:cNvSpPr>
          <p:nvPr>
            <p:ph type="sldNum" sz="quarter" idx="4294967295"/>
          </p:nvPr>
        </p:nvSpPr>
        <p:spPr>
          <a:xfrm>
            <a:off x="6553200" y="6384925"/>
            <a:ext cx="2362200" cy="244475"/>
          </a:xfrm>
          <a:prstGeom prst="rect">
            <a:avLst/>
          </a:prstGeom>
        </p:spPr>
        <p:txBody>
          <a:bodyPr/>
          <a:lstStyle/>
          <a:p>
            <a:fld id="{F2DF5F09-D78D-44DB-A338-E90D23C46220}" type="slidenum">
              <a:rPr lang="en-US"/>
              <a:t>9</a:t>
            </a:fld>
            <a:endParaRPr lang="en-US"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5087</Words>
  <Application>Microsoft Office PowerPoint</Application>
  <PresentationFormat>On-screen Show (4:3)</PresentationFormat>
  <Paragraphs>373</Paragraphs>
  <Slides>59</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59</vt:i4>
      </vt:variant>
    </vt:vector>
  </HeadingPairs>
  <TitlesOfParts>
    <vt:vector size="66" baseType="lpstr">
      <vt:lpstr>Arial</vt:lpstr>
      <vt:lpstr>Arial Rounded MT Bold</vt:lpstr>
      <vt:lpstr>Calibri Light</vt:lpstr>
      <vt:lpstr>Symbol</vt:lpstr>
      <vt:lpstr>Tahoma</vt:lpstr>
      <vt:lpstr>Times New Roman</vt:lpstr>
      <vt:lpstr>Default Design</vt:lpstr>
      <vt:lpstr>Independent Living Research Utilization</vt:lpstr>
      <vt:lpstr>SILC Congress SILC 101 Part 2</vt:lpstr>
      <vt:lpstr>What you will learn</vt:lpstr>
      <vt:lpstr>Roles</vt:lpstr>
      <vt:lpstr>Let’s talk about advocacy and lobbying...</vt:lpstr>
      <vt:lpstr>Definition:</vt:lpstr>
      <vt:lpstr>Other political activity </vt:lpstr>
      <vt:lpstr>New Authorities — Advocacy</vt:lpstr>
      <vt:lpstr>Advocacy efforts may include—</vt:lpstr>
      <vt:lpstr>Advocacy efforts may include, cont’d.</vt:lpstr>
      <vt:lpstr>You are allowed to lobby if . . .</vt:lpstr>
      <vt:lpstr>Lobbying does include:</vt:lpstr>
      <vt:lpstr>Lobbying, cont’d.</vt:lpstr>
      <vt:lpstr>Lobbying, cont’d. 2</vt:lpstr>
      <vt:lpstr>Comments? Questions?</vt:lpstr>
      <vt:lpstr>Financial Management  for the SILC as a Non-federal entity receiving federal funds</vt:lpstr>
      <vt:lpstr>Uniform Guidance (UG) or  Uniform Administrative Requirements (UAR)?</vt:lpstr>
      <vt:lpstr>So much content, so little time!</vt:lpstr>
      <vt:lpstr>75.403 Factors affecting allowability of costs</vt:lpstr>
      <vt:lpstr>75.302 Financial management system</vt:lpstr>
      <vt:lpstr>75.302 Financial management system, cont. </vt:lpstr>
      <vt:lpstr>75.302 Financial management system, cont’d. 2</vt:lpstr>
      <vt:lpstr>You must fully document...</vt:lpstr>
      <vt:lpstr>If you keep your books on a cash basis...</vt:lpstr>
      <vt:lpstr>75.404 Reasonable costs.</vt:lpstr>
      <vt:lpstr>Reasonable costs, cont’d. </vt:lpstr>
      <vt:lpstr>75.405 Allocable costs.</vt:lpstr>
      <vt:lpstr>75.405 Allocable costs, cont’d. </vt:lpstr>
      <vt:lpstr>75.405 Allocable costs, cont’d. 2</vt:lpstr>
      <vt:lpstr>Comments? Questions?</vt:lpstr>
      <vt:lpstr>75.407 Prior written approval (Prior Approval)</vt:lpstr>
      <vt:lpstr>75.407 Prior written approval (Prior Approval) cont’d. </vt:lpstr>
      <vt:lpstr>Some things specifically require prior approval for the cost to be allowed.</vt:lpstr>
      <vt:lpstr>Prior written approval, cont’d. </vt:lpstr>
      <vt:lpstr>Prior written approval, cont’d. 2</vt:lpstr>
      <vt:lpstr>75.412 Classification of costs</vt:lpstr>
      <vt:lpstr>Reasonable, necessary, allowable, allocable</vt:lpstr>
      <vt:lpstr>Some of most common non-allowable costs…</vt:lpstr>
      <vt:lpstr>§75.421   Advertising and public relations. </vt:lpstr>
      <vt:lpstr>Public Relations</vt:lpstr>
      <vt:lpstr>Advertising, public relations allowed include:</vt:lpstr>
      <vt:lpstr>Advertising, cont’d.</vt:lpstr>
      <vt:lpstr>Comments? Questions?</vt:lpstr>
      <vt:lpstr>Are bids required to show reasonableness?</vt:lpstr>
      <vt:lpstr>Methods of Procurement 45 CFR 75.326-332</vt:lpstr>
      <vt:lpstr>More Specifics About Purchases</vt:lpstr>
      <vt:lpstr>Procurement</vt:lpstr>
      <vt:lpstr>Property</vt:lpstr>
      <vt:lpstr>Records Retention and Audit</vt:lpstr>
      <vt:lpstr>Sample financial policies and procedures</vt:lpstr>
      <vt:lpstr>Comments? Questions?</vt:lpstr>
      <vt:lpstr>Codes of Ethical Conduct</vt:lpstr>
      <vt:lpstr>Examples of Unacceptable Conduct</vt:lpstr>
      <vt:lpstr>Examples of Unacceptable Conduct, cont’d.</vt:lpstr>
      <vt:lpstr>Conflicts of Interest</vt:lpstr>
      <vt:lpstr>Comments? Questions?</vt:lpstr>
      <vt:lpstr>Evaluation </vt:lpstr>
      <vt:lpstr>For on-going technical assistance, contact:</vt:lpstr>
      <vt:lpstr>SILC-NET Attribution</vt:lpstr>
    </vt:vector>
  </TitlesOfParts>
  <Company>Tirr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Peer Support for SILC Chairpersons</dc:title>
  <dc:creator>eubanks</dc:creator>
  <cp:lastModifiedBy>Paula McElwee</cp:lastModifiedBy>
  <cp:revision>552</cp:revision>
  <cp:lastPrinted>2018-03-01T19:49:00Z</cp:lastPrinted>
  <dcterms:created xsi:type="dcterms:W3CDTF">2011-01-05T14:17:00Z</dcterms:created>
  <dcterms:modified xsi:type="dcterms:W3CDTF">2019-03-23T00:11:17Z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1033-10.2.0.5838</vt:lpwstr>
  </property>
</Properties>
</file>