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7" r:id="rId13"/>
    <p:sldId id="266" r:id="rId14"/>
    <p:sldId id="264" r:id="rId15"/>
    <p:sldId id="265"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87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57E67CE5-8731-4A26-A1D2-B21B68684488}" type="datetimeFigureOut">
              <a:rPr lang="en-US" smtClean="0"/>
              <a:t>4/18/2019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C31DAC0-5311-4821-A8C0-8BAFE3A1C71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E67CE5-8731-4A26-A1D2-B21B68684488}"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1DAC0-5311-4821-A8C0-8BAFE3A1C7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7E67CE5-8731-4A26-A1D2-B21B68684488}" type="datetimeFigureOut">
              <a:rPr lang="en-US" smtClean="0"/>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1DAC0-5311-4821-A8C0-8BAFE3A1C7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57E67CE5-8731-4A26-A1D2-B21B68684488}" type="datetimeFigureOut">
              <a:rPr lang="en-US" smtClean="0"/>
              <a:t>4/18/2019</a:t>
            </a:fld>
            <a:endParaRPr lang="en-US"/>
          </a:p>
        </p:txBody>
      </p:sp>
      <p:sp>
        <p:nvSpPr>
          <p:cNvPr id="9" name="Slide Number Placeholder 8"/>
          <p:cNvSpPr>
            <a:spLocks noGrp="1"/>
          </p:cNvSpPr>
          <p:nvPr>
            <p:ph type="sldNum" sz="quarter" idx="15"/>
          </p:nvPr>
        </p:nvSpPr>
        <p:spPr/>
        <p:txBody>
          <a:bodyPr rtlCol="0"/>
          <a:lstStyle/>
          <a:p>
            <a:fld id="{8C31DAC0-5311-4821-A8C0-8BAFE3A1C71E}"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7E67CE5-8731-4A26-A1D2-B21B68684488}" type="datetimeFigureOut">
              <a:rPr lang="en-US" smtClean="0"/>
              <a:t>4/18/2019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C31DAC0-5311-4821-A8C0-8BAFE3A1C71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7E67CE5-8731-4A26-A1D2-B21B68684488}" type="datetimeFigureOut">
              <a:rPr lang="en-US" smtClean="0"/>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1DAC0-5311-4821-A8C0-8BAFE3A1C71E}"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57E67CE5-8731-4A26-A1D2-B21B68684488}" type="datetimeFigureOut">
              <a:rPr lang="en-US" smtClean="0"/>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1DAC0-5311-4821-A8C0-8BAFE3A1C71E}"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57E67CE5-8731-4A26-A1D2-B21B68684488}" type="datetimeFigureOut">
              <a:rPr lang="en-US" smtClean="0"/>
              <a:t>4/18/2019</a:t>
            </a:fld>
            <a:endParaRPr lang="en-US"/>
          </a:p>
        </p:txBody>
      </p:sp>
      <p:sp>
        <p:nvSpPr>
          <p:cNvPr id="7" name="Slide Number Placeholder 6"/>
          <p:cNvSpPr>
            <a:spLocks noGrp="1"/>
          </p:cNvSpPr>
          <p:nvPr>
            <p:ph type="sldNum" sz="quarter" idx="11"/>
          </p:nvPr>
        </p:nvSpPr>
        <p:spPr/>
        <p:txBody>
          <a:bodyPr rtlCol="0"/>
          <a:lstStyle/>
          <a:p>
            <a:fld id="{8C31DAC0-5311-4821-A8C0-8BAFE3A1C71E}"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67CE5-8731-4A26-A1D2-B21B68684488}" type="datetimeFigureOut">
              <a:rPr lang="en-US" smtClean="0"/>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1DAC0-5311-4821-A8C0-8BAFE3A1C7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57E67CE5-8731-4A26-A1D2-B21B68684488}" type="datetimeFigureOut">
              <a:rPr lang="en-US" smtClean="0"/>
              <a:t>4/18/2019</a:t>
            </a:fld>
            <a:endParaRPr lang="en-US"/>
          </a:p>
        </p:txBody>
      </p:sp>
      <p:sp>
        <p:nvSpPr>
          <p:cNvPr id="22" name="Slide Number Placeholder 21"/>
          <p:cNvSpPr>
            <a:spLocks noGrp="1"/>
          </p:cNvSpPr>
          <p:nvPr>
            <p:ph type="sldNum" sz="quarter" idx="15"/>
          </p:nvPr>
        </p:nvSpPr>
        <p:spPr/>
        <p:txBody>
          <a:bodyPr rtlCol="0"/>
          <a:lstStyle/>
          <a:p>
            <a:fld id="{8C31DAC0-5311-4821-A8C0-8BAFE3A1C71E}"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7E67CE5-8731-4A26-A1D2-B21B68684488}" type="datetimeFigureOut">
              <a:rPr lang="en-US" smtClean="0"/>
              <a:t>4/18/2019</a:t>
            </a:fld>
            <a:endParaRPr lang="en-US"/>
          </a:p>
        </p:txBody>
      </p:sp>
      <p:sp>
        <p:nvSpPr>
          <p:cNvPr id="18" name="Slide Number Placeholder 17"/>
          <p:cNvSpPr>
            <a:spLocks noGrp="1"/>
          </p:cNvSpPr>
          <p:nvPr>
            <p:ph type="sldNum" sz="quarter" idx="11"/>
          </p:nvPr>
        </p:nvSpPr>
        <p:spPr/>
        <p:txBody>
          <a:bodyPr rtlCol="0"/>
          <a:lstStyle/>
          <a:p>
            <a:fld id="{8C31DAC0-5311-4821-A8C0-8BAFE3A1C71E}"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7E67CE5-8731-4A26-A1D2-B21B68684488}" type="datetimeFigureOut">
              <a:rPr lang="en-US" smtClean="0"/>
              <a:t>4/18/2019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C31DAC0-5311-4821-A8C0-8BAFE3A1C71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Sara@dnmichigan.org" TargetMode="External"/><Relationship Id="rId2" Type="http://schemas.openxmlformats.org/officeDocument/2006/relationships/hyperlink" Target="mailto:rodney@misilc.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400" dirty="0"/>
              <a:t>Workforce innovations and Opportunities Act of 2014</a:t>
            </a:r>
          </a:p>
        </p:txBody>
      </p:sp>
      <p:sp>
        <p:nvSpPr>
          <p:cNvPr id="3" name="Subtitle 2"/>
          <p:cNvSpPr>
            <a:spLocks noGrp="1"/>
          </p:cNvSpPr>
          <p:nvPr>
            <p:ph type="subTitle" idx="1"/>
          </p:nvPr>
        </p:nvSpPr>
        <p:spPr/>
        <p:txBody>
          <a:bodyPr>
            <a:normAutofit/>
          </a:bodyPr>
          <a:lstStyle/>
          <a:p>
            <a:r>
              <a:rPr lang="en-US" sz="2400" dirty="0"/>
              <a:t>	</a:t>
            </a:r>
            <a:r>
              <a:rPr lang="en-US" sz="2000" dirty="0"/>
              <a:t>Impact on SILC and IL Program</a:t>
            </a:r>
          </a:p>
        </p:txBody>
      </p:sp>
    </p:spTree>
    <p:extLst>
      <p:ext uri="{BB962C8B-B14F-4D97-AF65-F5344CB8AC3E}">
        <p14:creationId xmlns:p14="http://schemas.microsoft.com/office/powerpoint/2010/main" val="3048967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SILC Authorities</a:t>
            </a:r>
          </a:p>
        </p:txBody>
      </p:sp>
      <p:sp>
        <p:nvSpPr>
          <p:cNvPr id="3" name="Content Placeholder 2"/>
          <p:cNvSpPr>
            <a:spLocks noGrp="1"/>
          </p:cNvSpPr>
          <p:nvPr>
            <p:ph sz="quarter" idx="1"/>
          </p:nvPr>
        </p:nvSpPr>
        <p:spPr/>
        <p:txBody>
          <a:bodyPr>
            <a:normAutofit/>
          </a:bodyPr>
          <a:lstStyle/>
          <a:p>
            <a:r>
              <a:rPr lang="en-US" dirty="0"/>
              <a:t>The Council may, </a:t>
            </a:r>
            <a:r>
              <a:rPr lang="en-US" u="sng" dirty="0"/>
              <a:t>consistent with the State plan</a:t>
            </a:r>
            <a:r>
              <a:rPr lang="en-US" dirty="0"/>
              <a:t>, unless prohibited by State law— </a:t>
            </a:r>
          </a:p>
          <a:p>
            <a:pPr lvl="1"/>
            <a:r>
              <a:rPr lang="en-US" dirty="0"/>
              <a:t> in order to improve services provided to individuals with disabilities, work with centers for independent living to coordinate services with public and private entities; </a:t>
            </a:r>
          </a:p>
          <a:p>
            <a:pPr lvl="1"/>
            <a:r>
              <a:rPr lang="en-US" dirty="0"/>
              <a:t>conduct resource development activities to support the activities described in this subsection or to support the provision of independent living services by centers for independent living; and </a:t>
            </a:r>
          </a:p>
          <a:p>
            <a:pPr lvl="1"/>
            <a:r>
              <a:rPr lang="en-US" dirty="0"/>
              <a:t>perform such other functions, consistent with the purpose of this part and comparable to other functions described in this subsection, as the Council determines to be appropriate </a:t>
            </a:r>
          </a:p>
          <a:p>
            <a:endParaRPr lang="en-US" dirty="0"/>
          </a:p>
        </p:txBody>
      </p:sp>
    </p:spTree>
    <p:extLst>
      <p:ext uri="{BB962C8B-B14F-4D97-AF65-F5344CB8AC3E}">
        <p14:creationId xmlns:p14="http://schemas.microsoft.com/office/powerpoint/2010/main" val="26272872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Plan for Independent Living</a:t>
            </a:r>
          </a:p>
        </p:txBody>
      </p:sp>
      <p:sp>
        <p:nvSpPr>
          <p:cNvPr id="3" name="Content Placeholder 2"/>
          <p:cNvSpPr>
            <a:spLocks noGrp="1"/>
          </p:cNvSpPr>
          <p:nvPr>
            <p:ph sz="quarter" idx="1"/>
          </p:nvPr>
        </p:nvSpPr>
        <p:spPr/>
        <p:txBody>
          <a:bodyPr>
            <a:normAutofit lnSpcReduction="10000"/>
          </a:bodyPr>
          <a:lstStyle/>
          <a:p>
            <a:r>
              <a:rPr lang="en-US" dirty="0"/>
              <a:t>The plan shall be jointly— </a:t>
            </a:r>
          </a:p>
          <a:p>
            <a:pPr lvl="1"/>
            <a:r>
              <a:rPr lang="en-US" u="sng" dirty="0"/>
              <a:t>developed by the chairperson of the Statewide Independent Living Council, and the directors of the centers for independent living in the State, after receiving public input from individuals with disabilities and other stakeholders throughout the State;</a:t>
            </a:r>
            <a:r>
              <a:rPr lang="en-US" dirty="0"/>
              <a:t> and </a:t>
            </a:r>
          </a:p>
          <a:p>
            <a:r>
              <a:rPr lang="en-US" dirty="0"/>
              <a:t>Signed by— </a:t>
            </a:r>
          </a:p>
          <a:p>
            <a:pPr lvl="1"/>
            <a:r>
              <a:rPr lang="en-US" dirty="0"/>
              <a:t>(</a:t>
            </a:r>
            <a:r>
              <a:rPr lang="en-US" dirty="0" err="1"/>
              <a:t>i</a:t>
            </a:r>
            <a:r>
              <a:rPr lang="en-US" dirty="0"/>
              <a:t>) the chairperson of the Statewide Independent Living Council, acting on behalf of and at the direction of the Council; </a:t>
            </a:r>
          </a:p>
          <a:p>
            <a:pPr lvl="1"/>
            <a:r>
              <a:rPr lang="en-US" dirty="0"/>
              <a:t>(ii) the director of the designated State entity… and </a:t>
            </a:r>
          </a:p>
          <a:p>
            <a:pPr lvl="1"/>
            <a:r>
              <a:rPr lang="en-US" dirty="0"/>
              <a:t>(iii) </a:t>
            </a:r>
            <a:r>
              <a:rPr lang="en-US" u="sng" dirty="0"/>
              <a:t>not less than 51 percent of the directors of the centers for independent living in the State</a:t>
            </a:r>
            <a:r>
              <a:rPr lang="en-US" dirty="0"/>
              <a:t>. </a:t>
            </a:r>
          </a:p>
          <a:p>
            <a:pPr marL="0" indent="0">
              <a:buNone/>
            </a:pPr>
            <a:endParaRPr lang="en-US" dirty="0"/>
          </a:p>
        </p:txBody>
      </p:sp>
    </p:spTree>
    <p:extLst>
      <p:ext uri="{BB962C8B-B14F-4D97-AF65-F5344CB8AC3E}">
        <p14:creationId xmlns:p14="http://schemas.microsoft.com/office/powerpoint/2010/main" val="1476761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Plan for Independent Living</a:t>
            </a:r>
          </a:p>
        </p:txBody>
      </p:sp>
      <p:sp>
        <p:nvSpPr>
          <p:cNvPr id="3" name="Content Placeholder 2"/>
          <p:cNvSpPr>
            <a:spLocks noGrp="1"/>
          </p:cNvSpPr>
          <p:nvPr>
            <p:ph sz="quarter" idx="1"/>
          </p:nvPr>
        </p:nvSpPr>
        <p:spPr/>
        <p:txBody>
          <a:bodyPr>
            <a:normAutofit/>
          </a:bodyPr>
          <a:lstStyle/>
          <a:p>
            <a:r>
              <a:rPr lang="en-US" dirty="0"/>
              <a:t>The SPIL needs to address working relationships and collaboration between:</a:t>
            </a:r>
          </a:p>
          <a:p>
            <a:pPr lvl="2"/>
            <a:r>
              <a:rPr lang="en-US" sz="2000" dirty="0"/>
              <a:t>Centers for Independent Living; </a:t>
            </a:r>
          </a:p>
          <a:p>
            <a:pPr lvl="2"/>
            <a:r>
              <a:rPr lang="en-US" sz="2000" dirty="0"/>
              <a:t>Entities carrying out programs that provide independent living services, including those serving older individuals;</a:t>
            </a:r>
          </a:p>
          <a:p>
            <a:pPr lvl="2"/>
            <a:r>
              <a:rPr lang="en-US" sz="2000" dirty="0"/>
              <a:t>Other community‐based organizations that provide or coordinate the provision of housing, transportation, employment, information and referral assistance, services, and supports for individuals with significant disabilities; and </a:t>
            </a:r>
          </a:p>
          <a:p>
            <a:pPr lvl="2"/>
            <a:r>
              <a:rPr lang="en-US" sz="2000" dirty="0"/>
              <a:t>Entities carrying out other programs providing services for individuals with disabilities. </a:t>
            </a:r>
          </a:p>
          <a:p>
            <a:endParaRPr lang="en-US" dirty="0"/>
          </a:p>
        </p:txBody>
      </p:sp>
    </p:spTree>
    <p:extLst>
      <p:ext uri="{BB962C8B-B14F-4D97-AF65-F5344CB8AC3E}">
        <p14:creationId xmlns:p14="http://schemas.microsoft.com/office/powerpoint/2010/main" val="1134360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1600"/>
            <a:ext cx="7543800" cy="2923877"/>
          </a:xfrm>
          <a:prstGeom prst="rect">
            <a:avLst/>
          </a:prstGeom>
          <a:noFill/>
        </p:spPr>
        <p:txBody>
          <a:bodyPr wrap="square" rtlCol="0">
            <a:spAutoFit/>
          </a:bodyPr>
          <a:lstStyle/>
          <a:p>
            <a:pPr algn="ctr"/>
            <a:r>
              <a:rPr lang="en-US" sz="7200" dirty="0">
                <a:solidFill>
                  <a:schemeClr val="accent1">
                    <a:lumMod val="75000"/>
                  </a:schemeClr>
                </a:solidFill>
              </a:rPr>
              <a:t>Questions???</a:t>
            </a:r>
          </a:p>
          <a:p>
            <a:pPr algn="ctr"/>
            <a:endParaRPr lang="en-US" sz="3600" dirty="0">
              <a:solidFill>
                <a:schemeClr val="accent1">
                  <a:lumMod val="75000"/>
                </a:schemeClr>
              </a:solidFill>
            </a:endParaRPr>
          </a:p>
          <a:p>
            <a:pPr algn="ctr"/>
            <a:r>
              <a:rPr lang="en-US" sz="2400" dirty="0"/>
              <a:t>Rodney Craig: </a:t>
            </a:r>
            <a:r>
              <a:rPr lang="en-US" sz="2400" dirty="0">
                <a:hlinkClick r:id="rId2"/>
              </a:rPr>
              <a:t>rodney@misilc.org</a:t>
            </a:r>
            <a:endParaRPr lang="en-US" sz="2400" dirty="0"/>
          </a:p>
          <a:p>
            <a:pPr algn="ctr"/>
            <a:r>
              <a:rPr lang="en-US" sz="2400" dirty="0"/>
              <a:t>Sara Grivetti: </a:t>
            </a:r>
            <a:r>
              <a:rPr lang="en-US" sz="2400" dirty="0">
                <a:hlinkClick r:id="rId3"/>
              </a:rPr>
              <a:t>Sara@dnmichigan.org</a:t>
            </a:r>
            <a:endParaRPr lang="en-US" sz="2400" dirty="0"/>
          </a:p>
          <a:p>
            <a:pPr algn="ctr"/>
            <a:endParaRPr lang="en-US" sz="2800" dirty="0">
              <a:solidFill>
                <a:schemeClr val="accent1">
                  <a:lumMod val="75000"/>
                </a:schemeClr>
              </a:solidFill>
            </a:endParaRPr>
          </a:p>
        </p:txBody>
      </p:sp>
    </p:spTree>
    <p:extLst>
      <p:ext uri="{BB962C8B-B14F-4D97-AF65-F5344CB8AC3E}">
        <p14:creationId xmlns:p14="http://schemas.microsoft.com/office/powerpoint/2010/main" val="2106351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Independent Living</a:t>
            </a:r>
          </a:p>
        </p:txBody>
      </p:sp>
      <p:sp>
        <p:nvSpPr>
          <p:cNvPr id="3" name="Content Placeholder 2"/>
          <p:cNvSpPr>
            <a:spLocks noGrp="1"/>
          </p:cNvSpPr>
          <p:nvPr>
            <p:ph sz="quarter" idx="1"/>
          </p:nvPr>
        </p:nvSpPr>
        <p:spPr/>
        <p:txBody>
          <a:bodyPr/>
          <a:lstStyle/>
          <a:p>
            <a:pPr marL="0" indent="0">
              <a:buNone/>
            </a:pPr>
            <a:r>
              <a:rPr lang="en-US" dirty="0"/>
              <a:t>To promote a philosophy of independent living, including a philosophy of consumer control, peer support, self-help, self-determination, equal access, and individual and system advocacy, in order to maximize the leadership, empowerment, independence, and productivity of individuals with disabilities, and the integration and full inclusion of individuals with disabilities into the mainstream of American society</a:t>
            </a:r>
          </a:p>
          <a:p>
            <a:pPr marL="0" indent="0">
              <a:buNone/>
            </a:pPr>
            <a:endParaRPr lang="en-US" dirty="0"/>
          </a:p>
        </p:txBody>
      </p:sp>
    </p:spTree>
    <p:extLst>
      <p:ext uri="{BB962C8B-B14F-4D97-AF65-F5344CB8AC3E}">
        <p14:creationId xmlns:p14="http://schemas.microsoft.com/office/powerpoint/2010/main" val="466941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 of the IL Program</a:t>
            </a:r>
          </a:p>
        </p:txBody>
      </p:sp>
      <p:sp>
        <p:nvSpPr>
          <p:cNvPr id="3" name="Content Placeholder 2"/>
          <p:cNvSpPr>
            <a:spLocks noGrp="1"/>
          </p:cNvSpPr>
          <p:nvPr>
            <p:ph sz="quarter" idx="1"/>
          </p:nvPr>
        </p:nvSpPr>
        <p:spPr/>
        <p:txBody>
          <a:bodyPr/>
          <a:lstStyle/>
          <a:p>
            <a:r>
              <a:rPr lang="en-US" dirty="0"/>
              <a:t>New Language </a:t>
            </a:r>
          </a:p>
          <a:p>
            <a:r>
              <a:rPr lang="en-US" dirty="0"/>
              <a:t>Transfer of Functions—There are transferred to the </a:t>
            </a:r>
            <a:r>
              <a:rPr lang="en-US" b="1" dirty="0"/>
              <a:t>Administration for Community Living (ACL)</a:t>
            </a:r>
            <a:r>
              <a:rPr lang="en-US" dirty="0"/>
              <a:t>, all functions which the Commissioner of the Rehabilitation Services Administration exercised before the effective date of this section (including all related functions of any officer or employee of that Administration) under chapter 1 of title VII</a:t>
            </a:r>
          </a:p>
          <a:p>
            <a:r>
              <a:rPr lang="en-US" dirty="0"/>
              <a:t>Created the </a:t>
            </a:r>
            <a:r>
              <a:rPr lang="en-US" b="1" dirty="0"/>
              <a:t>Independent Living Administration </a:t>
            </a:r>
            <a:r>
              <a:rPr lang="en-US" dirty="0"/>
              <a:t>(ILA)</a:t>
            </a:r>
          </a:p>
          <a:p>
            <a:pPr marL="0" indent="0">
              <a:buNone/>
            </a:pPr>
            <a:endParaRPr lang="en-US" dirty="0"/>
          </a:p>
        </p:txBody>
      </p:sp>
    </p:spTree>
    <p:extLst>
      <p:ext uri="{BB962C8B-B14F-4D97-AF65-F5344CB8AC3E}">
        <p14:creationId xmlns:p14="http://schemas.microsoft.com/office/powerpoint/2010/main" val="3475923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sz="quarter" idx="1"/>
          </p:nvPr>
        </p:nvSpPr>
        <p:spPr/>
        <p:txBody>
          <a:bodyPr/>
          <a:lstStyle/>
          <a:p>
            <a:pPr marL="0" indent="0">
              <a:buNone/>
            </a:pPr>
            <a:r>
              <a:rPr lang="en-US" cap="small" dirty="0"/>
              <a:t>Center for independent living</a:t>
            </a:r>
            <a:r>
              <a:rPr lang="en-US" dirty="0"/>
              <a:t>.—The term “center for independent living” means a consumer-controlled, community-based, cross-disability, nonresidential private nonprofit agency </a:t>
            </a:r>
            <a:r>
              <a:rPr lang="en-US" u="sng" dirty="0"/>
              <a:t>for individuals with significant disabilities (regardless of age or income</a:t>
            </a:r>
            <a:r>
              <a:rPr lang="en-US" dirty="0"/>
              <a:t>) that—</a:t>
            </a:r>
          </a:p>
          <a:p>
            <a:r>
              <a:rPr lang="en-US" dirty="0"/>
              <a:t>(A) is designed and operated within a local community by individuals with disabilities;  and</a:t>
            </a:r>
          </a:p>
          <a:p>
            <a:r>
              <a:rPr lang="en-US" dirty="0"/>
              <a:t>(B) provides an array of independent living services, </a:t>
            </a:r>
            <a:r>
              <a:rPr lang="en-US" u="sng" dirty="0"/>
              <a:t>including, at a minimum, </a:t>
            </a:r>
          </a:p>
          <a:p>
            <a:pPr marL="0" indent="0">
              <a:buNone/>
            </a:pPr>
            <a:r>
              <a:rPr lang="en-US" u="sng" dirty="0"/>
              <a:t>independent living core services </a:t>
            </a:r>
          </a:p>
          <a:p>
            <a:pPr marL="0" indent="0">
              <a:buNone/>
            </a:pPr>
            <a:r>
              <a:rPr lang="en-US" u="sng" dirty="0"/>
              <a:t>as defined in section 7(17).</a:t>
            </a:r>
          </a:p>
          <a:p>
            <a:endParaRPr lang="en-US" dirty="0"/>
          </a:p>
        </p:txBody>
      </p:sp>
    </p:spTree>
    <p:extLst>
      <p:ext uri="{BB962C8B-B14F-4D97-AF65-F5344CB8AC3E}">
        <p14:creationId xmlns:p14="http://schemas.microsoft.com/office/powerpoint/2010/main" val="2745829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sz="quarter" idx="1"/>
          </p:nvPr>
        </p:nvSpPr>
        <p:spPr/>
        <p:txBody>
          <a:bodyPr/>
          <a:lstStyle/>
          <a:p>
            <a:r>
              <a:rPr lang="en-US" cap="small" dirty="0"/>
              <a:t>Consumer control</a:t>
            </a:r>
            <a:r>
              <a:rPr lang="en-US" dirty="0"/>
              <a:t>.—The term “consumer control” means, with respect to a center for independent living, that the center vests power and authority in individuals with disabilities, </a:t>
            </a:r>
            <a:r>
              <a:rPr lang="en-US" u="sng" dirty="0"/>
              <a:t>in terms of management, staffing, decision making, operation, and provision of services, of the center.</a:t>
            </a:r>
          </a:p>
          <a:p>
            <a:pPr marL="0" indent="0">
              <a:buNone/>
            </a:pPr>
            <a:endParaRPr lang="en-US" u="sng" dirty="0"/>
          </a:p>
          <a:p>
            <a:pPr lvl="1"/>
            <a:r>
              <a:rPr lang="en-US" dirty="0"/>
              <a:t>Board of Directors at least 51% people with a wide range of disabilities</a:t>
            </a:r>
          </a:p>
          <a:p>
            <a:pPr lvl="1"/>
            <a:r>
              <a:rPr lang="en-US" dirty="0"/>
              <a:t>Staff is at least 50% people with significant disabilities</a:t>
            </a:r>
          </a:p>
          <a:p>
            <a:pPr lvl="1"/>
            <a:endParaRPr lang="en-US" dirty="0"/>
          </a:p>
        </p:txBody>
      </p:sp>
    </p:spTree>
    <p:extLst>
      <p:ext uri="{BB962C8B-B14F-4D97-AF65-F5344CB8AC3E}">
        <p14:creationId xmlns:p14="http://schemas.microsoft.com/office/powerpoint/2010/main" val="3457187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CIL Core Services</a:t>
            </a:r>
          </a:p>
        </p:txBody>
      </p:sp>
      <p:sp>
        <p:nvSpPr>
          <p:cNvPr id="3" name="Content Placeholder 2"/>
          <p:cNvSpPr>
            <a:spLocks noGrp="1"/>
          </p:cNvSpPr>
          <p:nvPr>
            <p:ph sz="quarter" idx="1"/>
          </p:nvPr>
        </p:nvSpPr>
        <p:spPr/>
        <p:txBody>
          <a:bodyPr>
            <a:normAutofit/>
          </a:bodyPr>
          <a:lstStyle/>
          <a:p>
            <a:pPr>
              <a:lnSpc>
                <a:spcPct val="90000"/>
              </a:lnSpc>
            </a:pPr>
            <a:r>
              <a:rPr lang="en-US" sz="3200" dirty="0"/>
              <a:t>Information &amp; Referral</a:t>
            </a:r>
          </a:p>
          <a:p>
            <a:pPr>
              <a:lnSpc>
                <a:spcPct val="90000"/>
              </a:lnSpc>
            </a:pPr>
            <a:r>
              <a:rPr lang="en-US" sz="3200" dirty="0"/>
              <a:t>Individual &amp; Systems Advocacy</a:t>
            </a:r>
          </a:p>
          <a:p>
            <a:pPr>
              <a:lnSpc>
                <a:spcPct val="90000"/>
              </a:lnSpc>
            </a:pPr>
            <a:r>
              <a:rPr lang="en-US" sz="3200" dirty="0"/>
              <a:t>Peer support</a:t>
            </a:r>
          </a:p>
          <a:p>
            <a:pPr>
              <a:lnSpc>
                <a:spcPct val="90000"/>
              </a:lnSpc>
            </a:pPr>
            <a:r>
              <a:rPr lang="en-US" sz="3200" dirty="0"/>
              <a:t>IL skills instruction</a:t>
            </a:r>
          </a:p>
          <a:p>
            <a:pPr>
              <a:lnSpc>
                <a:spcPct val="90000"/>
              </a:lnSpc>
            </a:pPr>
            <a:r>
              <a:rPr lang="en-US" sz="3200" b="1" dirty="0"/>
              <a:t>Community Transitions</a:t>
            </a:r>
          </a:p>
        </p:txBody>
      </p:sp>
    </p:spTree>
    <p:extLst>
      <p:ext uri="{BB962C8B-B14F-4D97-AF65-F5344CB8AC3E}">
        <p14:creationId xmlns:p14="http://schemas.microsoft.com/office/powerpoint/2010/main" val="151817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Community Transitions</a:t>
            </a:r>
          </a:p>
        </p:txBody>
      </p:sp>
      <p:sp>
        <p:nvSpPr>
          <p:cNvPr id="3" name="Content Placeholder 2"/>
          <p:cNvSpPr>
            <a:spLocks noGrp="1"/>
          </p:cNvSpPr>
          <p:nvPr>
            <p:ph sz="quarter" idx="1"/>
          </p:nvPr>
        </p:nvSpPr>
        <p:spPr/>
        <p:txBody>
          <a:bodyPr>
            <a:normAutofit fontScale="92500"/>
          </a:bodyPr>
          <a:lstStyle/>
          <a:p>
            <a:r>
              <a:rPr lang="en-US" dirty="0"/>
              <a:t>Facilitate the transition of individuals with significant disabilities from nursing homes and other institutions to home and community-based residences, with the requisite supports and services</a:t>
            </a:r>
          </a:p>
          <a:p>
            <a:r>
              <a:rPr lang="en-US" dirty="0"/>
              <a:t>Provide assistance to individuals with significant disabilities who are at risk of entering institutions so that the individuals may remain in the community; and</a:t>
            </a:r>
          </a:p>
          <a:p>
            <a:r>
              <a:rPr lang="en-US" dirty="0"/>
              <a:t>Facilitate the transition of youth who are individuals with significant disabilities, who were eligible for individualized education programs under IDEA and who have completed their secondary education or otherwise left school, to postsecondary life.</a:t>
            </a:r>
          </a:p>
          <a:p>
            <a:endParaRPr lang="en-US" dirty="0"/>
          </a:p>
          <a:p>
            <a:endParaRPr lang="en-US" dirty="0"/>
          </a:p>
        </p:txBody>
      </p:sp>
    </p:spTree>
    <p:extLst>
      <p:ext uri="{BB962C8B-B14F-4D97-AF65-F5344CB8AC3E}">
        <p14:creationId xmlns:p14="http://schemas.microsoft.com/office/powerpoint/2010/main" val="4289198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Statewide Independent </a:t>
            </a:r>
            <a:br>
              <a:rPr lang="en-US" dirty="0"/>
            </a:br>
            <a:r>
              <a:rPr lang="en-US" dirty="0"/>
              <a:t>Living Council (SILC)</a:t>
            </a:r>
          </a:p>
        </p:txBody>
      </p:sp>
      <p:sp>
        <p:nvSpPr>
          <p:cNvPr id="3" name="Content Placeholder 2"/>
          <p:cNvSpPr>
            <a:spLocks noGrp="1"/>
          </p:cNvSpPr>
          <p:nvPr>
            <p:ph sz="quarter" idx="1"/>
          </p:nvPr>
        </p:nvSpPr>
        <p:spPr/>
        <p:txBody>
          <a:bodyPr/>
          <a:lstStyle/>
          <a:p>
            <a:r>
              <a:rPr lang="en-US" dirty="0"/>
              <a:t>To be eligible to receive financial assistance under this part, a State shall submit to the Administrator, and obtain approval of, a State plan containing such provisions as the Administrator may require, including, at a minimum, the provisions required in this section.</a:t>
            </a:r>
          </a:p>
          <a:p>
            <a:pPr marL="0" indent="0">
              <a:buNone/>
            </a:pPr>
            <a:endParaRPr lang="en-US" dirty="0"/>
          </a:p>
          <a:p>
            <a:r>
              <a:rPr lang="en-US" dirty="0"/>
              <a:t>State Plan for Independent Living (SPIL)</a:t>
            </a:r>
          </a:p>
        </p:txBody>
      </p:sp>
    </p:spTree>
    <p:extLst>
      <p:ext uri="{BB962C8B-B14F-4D97-AF65-F5344CB8AC3E}">
        <p14:creationId xmlns:p14="http://schemas.microsoft.com/office/powerpoint/2010/main" val="517432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SILC Duties</a:t>
            </a:r>
          </a:p>
        </p:txBody>
      </p:sp>
      <p:sp>
        <p:nvSpPr>
          <p:cNvPr id="3" name="Content Placeholder 2"/>
          <p:cNvSpPr>
            <a:spLocks noGrp="1"/>
          </p:cNvSpPr>
          <p:nvPr>
            <p:ph sz="quarter" idx="1"/>
          </p:nvPr>
        </p:nvSpPr>
        <p:spPr/>
        <p:txBody>
          <a:bodyPr>
            <a:normAutofit fontScale="92500"/>
          </a:bodyPr>
          <a:lstStyle/>
          <a:p>
            <a:r>
              <a:rPr lang="en-US" dirty="0"/>
              <a:t>Jointly develop and sign the State plan.</a:t>
            </a:r>
          </a:p>
          <a:p>
            <a:r>
              <a:rPr lang="en-US" dirty="0"/>
              <a:t>Monitor, review, and evaluate the implementation of the State plan.</a:t>
            </a:r>
          </a:p>
          <a:p>
            <a:r>
              <a:rPr lang="en-US" u="sng" dirty="0"/>
              <a:t>As appropriate, coordinate activities with other entities in the State that provide services similar to or complimentary to independent living services, such as entities that facilitate the provision of or provide long-term community-based services and supports.</a:t>
            </a:r>
          </a:p>
          <a:p>
            <a:r>
              <a:rPr lang="en-US" dirty="0"/>
              <a:t>Ensure that all SILC meetings are open to the public and sufficient notice is provided.</a:t>
            </a:r>
          </a:p>
          <a:p>
            <a:r>
              <a:rPr lang="en-US" dirty="0"/>
              <a:t>Submit reports the Administrator may request, and keep such records, as the Administrator finds necessary.</a:t>
            </a:r>
          </a:p>
          <a:p>
            <a:endParaRPr lang="en-US" dirty="0"/>
          </a:p>
        </p:txBody>
      </p:sp>
    </p:spTree>
    <p:extLst>
      <p:ext uri="{BB962C8B-B14F-4D97-AF65-F5344CB8AC3E}">
        <p14:creationId xmlns:p14="http://schemas.microsoft.com/office/powerpoint/2010/main" val="971489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A6417E7116EE4FB43E5B2361C6EAE9" ma:contentTypeVersion="1" ma:contentTypeDescription="Create a new document." ma:contentTypeScope="" ma:versionID="228b95090c2b199abd8f6a248f22f863">
  <xsd:schema xmlns:xsd="http://www.w3.org/2001/XMLSchema" xmlns:xs="http://www.w3.org/2001/XMLSchema" xmlns:p="http://schemas.microsoft.com/office/2006/metadata/properties" xmlns:ns3="6003b484-86a6-42ea-88b0-d4d6a5d8bbdb" targetNamespace="http://schemas.microsoft.com/office/2006/metadata/properties" ma:root="true" ma:fieldsID="69f1d4df0b23d38df552df06518de897" ns3:_="">
    <xsd:import namespace="6003b484-86a6-42ea-88b0-d4d6a5d8bbdb"/>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03b484-86a6-42ea-88b0-d4d6a5d8bbd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822B95-8770-48FB-A457-B5A1F09D1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03b484-86a6-42ea-88b0-d4d6a5d8bb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68E632-90B4-4152-9718-EB8E9BEF7731}">
  <ds:schemaRefs>
    <ds:schemaRef ds:uri="http://schemas.microsoft.com/sharepoint/v3/contenttype/forms"/>
  </ds:schemaRefs>
</ds:datastoreItem>
</file>

<file path=customXml/itemProps3.xml><?xml version="1.0" encoding="utf-8"?>
<ds:datastoreItem xmlns:ds="http://schemas.openxmlformats.org/officeDocument/2006/customXml" ds:itemID="{E54B30E5-4A9D-4FAA-AB63-5DD9BAA5EF3F}">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6003b484-86a6-42ea-88b0-d4d6a5d8bbd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Oriel</Template>
  <TotalTime>37</TotalTime>
  <Words>883</Words>
  <Application>Microsoft Office PowerPoint</Application>
  <PresentationFormat>On-screen Show (4:3)</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Century Schoolbook</vt:lpstr>
      <vt:lpstr>Wingdings</vt:lpstr>
      <vt:lpstr>Wingdings 2</vt:lpstr>
      <vt:lpstr>Oriel</vt:lpstr>
      <vt:lpstr>Workforce innovations and Opportunities Act of 2014</vt:lpstr>
      <vt:lpstr>Purpose of Independent Living</vt:lpstr>
      <vt:lpstr>Administration of the IL Program</vt:lpstr>
      <vt:lpstr>Definitions</vt:lpstr>
      <vt:lpstr>Definitions</vt:lpstr>
      <vt:lpstr>CIL Core Services</vt:lpstr>
      <vt:lpstr>Community Transitions</vt:lpstr>
      <vt:lpstr>Statewide Independent  Living Council (SILC)</vt:lpstr>
      <vt:lpstr>SILC Duties</vt:lpstr>
      <vt:lpstr>SILC Authorities</vt:lpstr>
      <vt:lpstr>State Plan for Independent Living</vt:lpstr>
      <vt:lpstr>State Plan for Independent Living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innovations and Opportunities Act of 2014</dc:title>
  <dc:creator>Sara</dc:creator>
  <cp:lastModifiedBy>Tracy Brown</cp:lastModifiedBy>
  <cp:revision>4</cp:revision>
  <dcterms:created xsi:type="dcterms:W3CDTF">2015-02-12T00:43:42Z</dcterms:created>
  <dcterms:modified xsi:type="dcterms:W3CDTF">2019-04-18T14:25:57Z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0x0101009BA6417E7116EE4FB43E5B2361C6EAE9</vt:lpwstr>
  </property>
</Properties>
</file>